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6984e2a89e7643fa" Type="http://schemas.microsoft.com/office/2007/relationships/ui/extensibility" Target="customUI/customUI14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64" r:id="rId5"/>
  </p:sldIdLst>
  <p:sldSz cx="12801600" cy="9601200" type="A3"/>
  <p:notesSz cx="9926638" cy="14355763"/>
  <p:custDataLst>
    <p:tags r:id="rId8"/>
  </p:custDataLst>
  <p:defaultTextStyle>
    <a:defPPr>
      <a:defRPr lang="de-DE"/>
    </a:defPPr>
    <a:lvl1pPr marL="0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9965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79930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19894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59858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99822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39787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79752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19717" algn="l" defTabSz="127993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0">
          <p15:clr>
            <a:srgbClr val="A4A3A4"/>
          </p15:clr>
        </p15:guide>
        <p15:guide id="2" orient="horz" pos="5754">
          <p15:clr>
            <a:srgbClr val="A4A3A4"/>
          </p15:clr>
        </p15:guide>
        <p15:guide id="3" pos="666">
          <p15:clr>
            <a:srgbClr val="A4A3A4"/>
          </p15:clr>
        </p15:guide>
        <p15:guide id="4" pos="77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2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D0"/>
    <a:srgbClr val="14830B"/>
    <a:srgbClr val="18A30D"/>
    <a:srgbClr val="16960C"/>
    <a:srgbClr val="20D412"/>
    <a:srgbClr val="2D327D"/>
    <a:srgbClr val="EB0000"/>
    <a:srgbClr val="D70000"/>
    <a:srgbClr val="E2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0BC1EB-9EC1-4461-A79D-5547F4957FD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20BC1EB-9EC1-4461-A79D-5547F4957FDC}" styleName="SBB - Table style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551" autoAdjust="0"/>
    <p:restoredTop sz="94774" autoAdjust="0"/>
  </p:normalViewPr>
  <p:slideViewPr>
    <p:cSldViewPr showGuides="1">
      <p:cViewPr varScale="1">
        <p:scale>
          <a:sx n="94" d="100"/>
          <a:sy n="94" d="100"/>
        </p:scale>
        <p:origin x="1692" y="78"/>
      </p:cViewPr>
      <p:guideLst>
        <p:guide orient="horz" pos="610"/>
        <p:guide orient="horz" pos="5754"/>
        <p:guide pos="666"/>
        <p:guide pos="77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2" d="100"/>
          <a:sy n="62" d="100"/>
        </p:scale>
        <p:origin x="-3402" y="-84"/>
      </p:cViewPr>
      <p:guideLst>
        <p:guide orient="horz" pos="4522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4" cy="717789"/>
          </a:xfrm>
          <a:prstGeom prst="rect">
            <a:avLst/>
          </a:prstGeom>
        </p:spPr>
        <p:txBody>
          <a:bodyPr vert="horz" lIns="138735" tIns="69367" rIns="138735" bIns="69367" rtlCol="0"/>
          <a:lstStyle>
            <a:lvl1pPr algn="l">
              <a:defRPr sz="1800"/>
            </a:lvl1pPr>
          </a:lstStyle>
          <a:p>
            <a:endParaRPr lang="en-US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3635484"/>
            <a:ext cx="7777483" cy="717789"/>
          </a:xfrm>
          <a:prstGeom prst="rect">
            <a:avLst/>
          </a:prstGeom>
        </p:spPr>
        <p:txBody>
          <a:bodyPr vert="horz" lIns="138735" tIns="69367" rIns="138735" bIns="69367" rtlCol="0" anchor="b"/>
          <a:lstStyle>
            <a:lvl1pPr algn="l">
              <a:defRPr sz="1800"/>
            </a:lvl1pPr>
          </a:lstStyle>
          <a:p>
            <a:r>
              <a:rPr lang="de-CH" sz="1500">
                <a:latin typeface="Arial" pitchFamily="34" charset="0"/>
                <a:cs typeface="Arial" pitchFamily="34" charset="0"/>
              </a:rPr>
              <a:t>SBB • Division • Abteilung oder Bereich • DD.MM.YY</a:t>
            </a:r>
            <a:endParaRPr lang="en-US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7777481" y="13635484"/>
            <a:ext cx="2146860" cy="717789"/>
          </a:xfrm>
          <a:prstGeom prst="rect">
            <a:avLst/>
          </a:prstGeom>
        </p:spPr>
        <p:txBody>
          <a:bodyPr vert="horz" lIns="138735" tIns="69367" rIns="138735" bIns="69367" rtlCol="0" anchor="b"/>
          <a:lstStyle>
            <a:lvl1pPr algn="r">
              <a:defRPr sz="1800"/>
            </a:lvl1pPr>
          </a:lstStyle>
          <a:p>
            <a:fld id="{B792DED1-F8B4-4F1C-8138-4199465CB85B}" type="slidenum">
              <a:rPr lang="en-US" sz="1500">
                <a:latin typeface="Arial" pitchFamily="34" charset="0"/>
                <a:cs typeface="Arial" pitchFamily="34" charset="0"/>
              </a:rPr>
              <a:t>‹N›</a:t>
            </a:fld>
            <a:endParaRPr lang="en-US" sz="15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37116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4" cy="717789"/>
          </a:xfrm>
          <a:prstGeom prst="rect">
            <a:avLst/>
          </a:prstGeom>
        </p:spPr>
        <p:txBody>
          <a:bodyPr vert="horz" lIns="138735" tIns="69367" rIns="138735" bIns="69367" rtlCol="0"/>
          <a:lstStyle>
            <a:lvl1pPr algn="l">
              <a:defRPr sz="1500"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4" cy="717789"/>
          </a:xfrm>
          <a:prstGeom prst="rect">
            <a:avLst/>
          </a:prstGeom>
        </p:spPr>
        <p:txBody>
          <a:bodyPr vert="horz" lIns="138735" tIns="69367" rIns="138735" bIns="69367" rtlCol="0"/>
          <a:lstStyle>
            <a:lvl1pPr algn="r">
              <a:defRPr sz="1500">
                <a:latin typeface="Arial" pitchFamily="34" charset="0"/>
                <a:cs typeface="Arial" pitchFamily="34" charset="0"/>
              </a:defRPr>
            </a:lvl1pPr>
          </a:lstStyle>
          <a:p>
            <a:fld id="{246FB891-B5AD-4CB7-9221-FAE4F4F9EC53}" type="datetimeFigureOut">
              <a:rPr lang="en-US" smtClean="0"/>
              <a:pPr/>
              <a:t>2/6/2020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6363" y="1077913"/>
            <a:ext cx="7173912" cy="5381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35" tIns="69367" rIns="138735" bIns="6936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6818987"/>
            <a:ext cx="7941310" cy="6460094"/>
          </a:xfrm>
          <a:prstGeom prst="rect">
            <a:avLst/>
          </a:prstGeom>
        </p:spPr>
        <p:txBody>
          <a:bodyPr vert="horz" lIns="138735" tIns="69367" rIns="138735" bIns="6936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635484"/>
            <a:ext cx="8715536" cy="717789"/>
          </a:xfrm>
          <a:prstGeom prst="rect">
            <a:avLst/>
          </a:prstGeom>
        </p:spPr>
        <p:txBody>
          <a:bodyPr vert="horz" lIns="138735" tIns="69367" rIns="138735" bIns="69367" rtlCol="0" anchor="b"/>
          <a:lstStyle>
            <a:lvl1pPr algn="l">
              <a:defRPr sz="15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/>
              <a:t>SBB • Division • Abteilung oder Bereich • DD.MM.YY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8923992" y="13635484"/>
            <a:ext cx="1000349" cy="717789"/>
          </a:xfrm>
          <a:prstGeom prst="rect">
            <a:avLst/>
          </a:prstGeom>
        </p:spPr>
        <p:txBody>
          <a:bodyPr vert="horz" lIns="138735" tIns="69367" rIns="138735" bIns="69367" rtlCol="0" anchor="b"/>
          <a:lstStyle>
            <a:lvl1pPr algn="r">
              <a:defRPr sz="1500">
                <a:latin typeface="Arial" pitchFamily="34" charset="0"/>
                <a:cs typeface="Arial" pitchFamily="34" charset="0"/>
              </a:defRPr>
            </a:lvl1pPr>
          </a:lstStyle>
          <a:p>
            <a:fld id="{8ED26404-58E8-4486-905C-9BBBD7B83F82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0281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279930" rtl="0" eaLnBrk="1" latinLnBrk="0" hangingPunct="1">
      <a:defRPr sz="13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639965" algn="l" defTabSz="127993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279930" algn="l" defTabSz="127993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919894" algn="l" defTabSz="127993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559858" algn="l" defTabSz="127993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3199822" algn="l" defTabSz="127993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39787" algn="l" defTabSz="127993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79752" algn="l" defTabSz="127993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19717" algn="l" defTabSz="127993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7910" y="6929136"/>
            <a:ext cx="11290300" cy="1292662"/>
          </a:xfrm>
        </p:spPr>
        <p:txBody>
          <a:bodyPr bIns="0" anchor="t" anchorCtr="0">
            <a:noAutofit/>
          </a:bodyPr>
          <a:lstStyle>
            <a:lvl1pPr>
              <a:lnSpc>
                <a:spcPct val="100000"/>
              </a:lnSpc>
              <a:defRPr sz="4100" baseline="0">
                <a:solidFill>
                  <a:srgbClr val="000000"/>
                </a:solidFill>
              </a:defRPr>
            </a:lvl1pPr>
          </a:lstStyle>
          <a:p>
            <a:r>
              <a:rPr lang="de-CH" noProof="0" dirty="0"/>
              <a:t>Dies ist der Titel der Präsentation.</a:t>
            </a:r>
            <a:endParaRPr lang="de-C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7911" y="8468257"/>
            <a:ext cx="11291372" cy="344709"/>
          </a:xfrm>
        </p:spPr>
        <p:txBody>
          <a:bodyPr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chemeClr val="tx1"/>
                </a:solidFill>
              </a:defRPr>
            </a:lvl1pPr>
            <a:lvl2pPr marL="63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9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9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9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9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9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9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 dirty="0"/>
              <a:t>Name Vortragender, Ort, Datum</a:t>
            </a:r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7" name="Slide Number Placeholder 6" hidden="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pPr/>
              <a:t>‹N›</a:t>
            </a:fld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06904046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 dirty="0"/>
              <a:t>Die Textfolie mit Bild.</a:t>
            </a:r>
            <a:br>
              <a:rPr lang="de-CH" noProof="0" dirty="0"/>
            </a:br>
            <a:r>
              <a:rPr lang="de-CH" noProof="0" dirty="0"/>
              <a:t>Titel bitte maximal zweizeilig.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2318400"/>
            <a:ext cx="4536053" cy="6804000"/>
          </a:xfrm>
        </p:spPr>
        <p:txBody>
          <a:bodyPr anchor="ctr" anchorCtr="1"/>
          <a:lstStyle>
            <a:lvl1pPr marL="0" indent="0">
              <a:buFontTx/>
              <a:buNone/>
              <a:defRPr/>
            </a:lvl1pPr>
          </a:lstStyle>
          <a:p>
            <a:r>
              <a:rPr lang="de-CH" dirty="0"/>
              <a:t>Klicken Sie hier, um ein Bild einzufügen.</a:t>
            </a:r>
            <a:endParaRPr lang="de-CH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687010" y="2318399"/>
            <a:ext cx="7661652" cy="681408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154351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464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LogoInternational" hidden="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91" y="519340"/>
            <a:ext cx="4230551" cy="343332"/>
          </a:xfrm>
          <a:prstGeom prst="rect">
            <a:avLst/>
          </a:prstGeom>
        </p:spPr>
      </p:pic>
      <p:pic>
        <p:nvPicPr>
          <p:cNvPr id="11" name="LogoCargo" hidden="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42" y="519340"/>
            <a:ext cx="3660272" cy="343332"/>
          </a:xfrm>
          <a:prstGeom prst="rect">
            <a:avLst/>
          </a:prstGeom>
        </p:spPr>
      </p:pic>
      <p:pic>
        <p:nvPicPr>
          <p:cNvPr id="5" name="LogoSBB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58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"/>
          <p:cNvSpPr/>
          <p:nvPr userDrawn="1"/>
        </p:nvSpPr>
        <p:spPr>
          <a:xfrm>
            <a:off x="2" y="1226822"/>
            <a:ext cx="11124263" cy="8387511"/>
          </a:xfrm>
          <a:custGeom>
            <a:avLst/>
            <a:gdLst>
              <a:gd name="connsiteX0" fmla="*/ 7932420 w 7932420"/>
              <a:gd name="connsiteY0" fmla="*/ 1325880 h 5646420"/>
              <a:gd name="connsiteX1" fmla="*/ 0 w 7932420"/>
              <a:gd name="connsiteY1" fmla="*/ 0 h 5646420"/>
              <a:gd name="connsiteX2" fmla="*/ 0 w 7932420"/>
              <a:gd name="connsiteY2" fmla="*/ 5646420 h 5646420"/>
              <a:gd name="connsiteX3" fmla="*/ 7924800 w 7932420"/>
              <a:gd name="connsiteY3" fmla="*/ 5646420 h 5646420"/>
              <a:gd name="connsiteX4" fmla="*/ 7932420 w 7932420"/>
              <a:gd name="connsiteY4" fmla="*/ 1325880 h 5646420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24800 w 7932420"/>
              <a:gd name="connsiteY3" fmla="*/ 5646420 h 5991079"/>
              <a:gd name="connsiteX4" fmla="*/ 7932420 w 7932420"/>
              <a:gd name="connsiteY4" fmla="*/ 1325880 h 5991079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31834 w 7932420"/>
              <a:gd name="connsiteY3" fmla="*/ 5984044 h 5991079"/>
              <a:gd name="connsiteX4" fmla="*/ 7932420 w 7932420"/>
              <a:gd name="connsiteY4" fmla="*/ 1325880 h 5991079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31834 w 7932420"/>
              <a:gd name="connsiteY3" fmla="*/ 5991078 h 5991079"/>
              <a:gd name="connsiteX4" fmla="*/ 7932420 w 7932420"/>
              <a:gd name="connsiteY4" fmla="*/ 1325880 h 5991079"/>
              <a:gd name="connsiteX0" fmla="*/ 7932420 w 7945903"/>
              <a:gd name="connsiteY0" fmla="*/ 1325880 h 5991079"/>
              <a:gd name="connsiteX1" fmla="*/ 0 w 7945903"/>
              <a:gd name="connsiteY1" fmla="*/ 0 h 5991079"/>
              <a:gd name="connsiteX2" fmla="*/ 0 w 7945903"/>
              <a:gd name="connsiteY2" fmla="*/ 5991079 h 5991079"/>
              <a:gd name="connsiteX3" fmla="*/ 7945901 w 7945903"/>
              <a:gd name="connsiteY3" fmla="*/ 5991078 h 5991079"/>
              <a:gd name="connsiteX4" fmla="*/ 7932420 w 7945903"/>
              <a:gd name="connsiteY4" fmla="*/ 1325880 h 599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5903" h="5991079">
                <a:moveTo>
                  <a:pt x="7932420" y="1325880"/>
                </a:moveTo>
                <a:lnTo>
                  <a:pt x="0" y="0"/>
                </a:lnTo>
                <a:lnTo>
                  <a:pt x="0" y="5991079"/>
                </a:lnTo>
                <a:lnTo>
                  <a:pt x="7945901" y="5991078"/>
                </a:lnTo>
                <a:cubicBezTo>
                  <a:pt x="7946096" y="4438357"/>
                  <a:pt x="7932225" y="2878601"/>
                  <a:pt x="7932420" y="1325880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noAutofit/>
          </a:bodyPr>
          <a:lstStyle/>
          <a:p>
            <a:pPr algn="ctr"/>
            <a:endParaRPr lang="en-GB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55663" y="3280409"/>
            <a:ext cx="9678396" cy="5451828"/>
          </a:xfrm>
        </p:spPr>
        <p:txBody>
          <a:bodyPr bIns="0" anchor="t" anchorCtr="0">
            <a:noAutofit/>
          </a:bodyPr>
          <a:lstStyle>
            <a:lvl1pPr algn="l">
              <a:lnSpc>
                <a:spcPts val="6019"/>
              </a:lnSpc>
              <a:defRPr sz="4500" b="0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Der Kapiteltext hat maximal 7 Zeilen.</a:t>
            </a:r>
          </a:p>
        </p:txBody>
      </p:sp>
    </p:spTree>
    <p:extLst>
      <p:ext uri="{BB962C8B-B14F-4D97-AF65-F5344CB8AC3E}">
        <p14:creationId xmlns:p14="http://schemas.microsoft.com/office/powerpoint/2010/main" val="202500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7" name="Freeform 1"/>
          <p:cNvSpPr/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942" y="2381131"/>
            <a:ext cx="4774379" cy="3427581"/>
          </a:xfrm>
        </p:spPr>
        <p:txBody>
          <a:bodyPr bIns="0" anchor="t" anchorCtr="0">
            <a:noAutofit/>
          </a:bodyPr>
          <a:lstStyle>
            <a:lvl1pPr marL="0" marR="0" indent="0" defTabSz="1279930" rtl="0" eaLnBrk="1" fontAlgn="auto" latinLnBrk="0" hangingPunct="1">
              <a:lnSpc>
                <a:spcPts val="4339"/>
              </a:lnSpc>
              <a:spcBef>
                <a:spcPct val="0"/>
              </a:spcBef>
              <a:spcAft>
                <a:spcPts val="0"/>
              </a:spcAft>
              <a:tabLst/>
              <a:defRPr sz="3300" b="1" baseline="0">
                <a:solidFill>
                  <a:srgbClr val="FFFFFF"/>
                </a:solidFill>
              </a:defRPr>
            </a:lvl1pPr>
          </a:lstStyle>
          <a:p>
            <a:pPr marL="0" marR="0" lvl="0" indent="0" defTabSz="1279930" rtl="0" eaLnBrk="1" fontAlgn="auto" latinLnBrk="0" hangingPunct="1">
              <a:lnSpc>
                <a:spcPts val="4339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de-CH" sz="3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Fügen Sie hier Ihren Text ein.</a:t>
            </a:r>
          </a:p>
        </p:txBody>
      </p:sp>
    </p:spTree>
    <p:extLst>
      <p:ext uri="{BB962C8B-B14F-4D97-AF65-F5344CB8AC3E}">
        <p14:creationId xmlns:p14="http://schemas.microsoft.com/office/powerpoint/2010/main" val="3685932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1 Logo 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7" name="Freeform 1"/>
          <p:cNvSpPr/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942" y="2381131"/>
            <a:ext cx="4774379" cy="3427581"/>
          </a:xfrm>
        </p:spPr>
        <p:txBody>
          <a:bodyPr bIns="0" anchor="t" anchorCtr="0">
            <a:noAutofit/>
          </a:bodyPr>
          <a:lstStyle>
            <a:lvl1pPr marL="0" marR="0" indent="0" defTabSz="1279930" rtl="0" eaLnBrk="1" fontAlgn="auto" latinLnBrk="0" hangingPunct="1">
              <a:lnSpc>
                <a:spcPts val="4339"/>
              </a:lnSpc>
              <a:spcBef>
                <a:spcPct val="0"/>
              </a:spcBef>
              <a:spcAft>
                <a:spcPts val="0"/>
              </a:spcAft>
              <a:tabLst/>
              <a:defRPr sz="3300" b="1" baseline="0">
                <a:solidFill>
                  <a:srgbClr val="FFFFFF"/>
                </a:solidFill>
              </a:defRPr>
            </a:lvl1pPr>
          </a:lstStyle>
          <a:p>
            <a:pPr marL="0" marR="0" lvl="0" indent="0" defTabSz="1279930" rtl="0" eaLnBrk="1" fontAlgn="auto" latinLnBrk="0" hangingPunct="1">
              <a:lnSpc>
                <a:spcPts val="4339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de-CH" sz="3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Fügen Sie hier Ihren Text ein.</a:t>
            </a:r>
          </a:p>
        </p:txBody>
      </p:sp>
      <p:pic>
        <p:nvPicPr>
          <p:cNvPr id="10" name="LogoInternational" hidden="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91" y="519340"/>
            <a:ext cx="4230551" cy="343332"/>
          </a:xfrm>
          <a:prstGeom prst="rect">
            <a:avLst/>
          </a:prstGeom>
        </p:spPr>
      </p:pic>
      <p:pic>
        <p:nvPicPr>
          <p:cNvPr id="11" name="LogoCargo" hidden="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42" y="519340"/>
            <a:ext cx="3660272" cy="343332"/>
          </a:xfrm>
          <a:prstGeom prst="rect">
            <a:avLst/>
          </a:prstGeom>
        </p:spPr>
      </p:pic>
      <p:pic>
        <p:nvPicPr>
          <p:cNvPr id="8" name="LogoSBB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25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-20482" y="1147025"/>
            <a:ext cx="5530291" cy="864012"/>
          </a:xfrm>
          <a:custGeom>
            <a:avLst/>
            <a:gdLst>
              <a:gd name="connsiteX0" fmla="*/ 3950208 w 3950208"/>
              <a:gd name="connsiteY0" fmla="*/ 716890 h 6049671"/>
              <a:gd name="connsiteX1" fmla="*/ 3950208 w 3950208"/>
              <a:gd name="connsiteY1" fmla="*/ 5691226 h 6049671"/>
              <a:gd name="connsiteX2" fmla="*/ 1953158 w 3950208"/>
              <a:gd name="connsiteY2" fmla="*/ 6049671 h 6049671"/>
              <a:gd name="connsiteX3" fmla="*/ 0 w 3950208"/>
              <a:gd name="connsiteY3" fmla="*/ 6049671 h 6049671"/>
              <a:gd name="connsiteX4" fmla="*/ 0 w 3950208"/>
              <a:gd name="connsiteY4" fmla="*/ 0 h 6049671"/>
              <a:gd name="connsiteX5" fmla="*/ 3950208 w 3950208"/>
              <a:gd name="connsiteY5" fmla="*/ 716890 h 604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0208" h="6049671">
                <a:moveTo>
                  <a:pt x="3950208" y="716890"/>
                </a:moveTo>
                <a:lnTo>
                  <a:pt x="3950208" y="5691226"/>
                </a:lnTo>
                <a:lnTo>
                  <a:pt x="1953158" y="6049671"/>
                </a:lnTo>
                <a:lnTo>
                  <a:pt x="0" y="6049671"/>
                </a:lnTo>
                <a:lnTo>
                  <a:pt x="0" y="0"/>
                </a:lnTo>
                <a:lnTo>
                  <a:pt x="3950208" y="716890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9" name="Freeform 1"/>
          <p:cNvSpPr>
            <a:spLocks/>
          </p:cNvSpPr>
          <p:nvPr userDrawn="1"/>
        </p:nvSpPr>
        <p:spPr>
          <a:xfrm>
            <a:off x="-20482" y="1147025"/>
            <a:ext cx="5530291" cy="864012"/>
          </a:xfrm>
          <a:custGeom>
            <a:avLst/>
            <a:gdLst>
              <a:gd name="connsiteX0" fmla="*/ 3950208 w 3950208"/>
              <a:gd name="connsiteY0" fmla="*/ 716890 h 6049671"/>
              <a:gd name="connsiteX1" fmla="*/ 3950208 w 3950208"/>
              <a:gd name="connsiteY1" fmla="*/ 5691226 h 6049671"/>
              <a:gd name="connsiteX2" fmla="*/ 1953158 w 3950208"/>
              <a:gd name="connsiteY2" fmla="*/ 6049671 h 6049671"/>
              <a:gd name="connsiteX3" fmla="*/ 0 w 3950208"/>
              <a:gd name="connsiteY3" fmla="*/ 6049671 h 6049671"/>
              <a:gd name="connsiteX4" fmla="*/ 0 w 3950208"/>
              <a:gd name="connsiteY4" fmla="*/ 0 h 6049671"/>
              <a:gd name="connsiteX5" fmla="*/ 3950208 w 3950208"/>
              <a:gd name="connsiteY5" fmla="*/ 716890 h 604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0208" h="6049671">
                <a:moveTo>
                  <a:pt x="3950208" y="716890"/>
                </a:moveTo>
                <a:lnTo>
                  <a:pt x="3950208" y="5691226"/>
                </a:lnTo>
                <a:lnTo>
                  <a:pt x="1953158" y="6049671"/>
                </a:lnTo>
                <a:lnTo>
                  <a:pt x="0" y="6049671"/>
                </a:lnTo>
                <a:lnTo>
                  <a:pt x="0" y="0"/>
                </a:lnTo>
                <a:lnTo>
                  <a:pt x="3950208" y="716890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940" y="2179510"/>
            <a:ext cx="4774380" cy="6653539"/>
          </a:xfrm>
        </p:spPr>
        <p:txBody>
          <a:bodyPr bIns="0" anchor="t" anchorCtr="0">
            <a:noAutofit/>
          </a:bodyPr>
          <a:lstStyle>
            <a:lvl1pPr algn="l">
              <a:lnSpc>
                <a:spcPts val="4339"/>
              </a:lnSpc>
              <a:defRPr sz="3300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Fügen Sie hier Ihren Text ein. Es sind auch mehrere Zeilen möglich.</a:t>
            </a:r>
          </a:p>
        </p:txBody>
      </p:sp>
    </p:spTree>
    <p:extLst>
      <p:ext uri="{BB962C8B-B14F-4D97-AF65-F5344CB8AC3E}">
        <p14:creationId xmlns:p14="http://schemas.microsoft.com/office/powerpoint/2010/main" val="38349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2 Logo wei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-20482" y="1147025"/>
            <a:ext cx="5530291" cy="864012"/>
          </a:xfrm>
          <a:custGeom>
            <a:avLst/>
            <a:gdLst>
              <a:gd name="connsiteX0" fmla="*/ 3950208 w 3950208"/>
              <a:gd name="connsiteY0" fmla="*/ 716890 h 6049671"/>
              <a:gd name="connsiteX1" fmla="*/ 3950208 w 3950208"/>
              <a:gd name="connsiteY1" fmla="*/ 5691226 h 6049671"/>
              <a:gd name="connsiteX2" fmla="*/ 1953158 w 3950208"/>
              <a:gd name="connsiteY2" fmla="*/ 6049671 h 6049671"/>
              <a:gd name="connsiteX3" fmla="*/ 0 w 3950208"/>
              <a:gd name="connsiteY3" fmla="*/ 6049671 h 6049671"/>
              <a:gd name="connsiteX4" fmla="*/ 0 w 3950208"/>
              <a:gd name="connsiteY4" fmla="*/ 0 h 6049671"/>
              <a:gd name="connsiteX5" fmla="*/ 3950208 w 3950208"/>
              <a:gd name="connsiteY5" fmla="*/ 716890 h 604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0208" h="6049671">
                <a:moveTo>
                  <a:pt x="3950208" y="716890"/>
                </a:moveTo>
                <a:lnTo>
                  <a:pt x="3950208" y="5691226"/>
                </a:lnTo>
                <a:lnTo>
                  <a:pt x="1953158" y="6049671"/>
                </a:lnTo>
                <a:lnTo>
                  <a:pt x="0" y="6049671"/>
                </a:lnTo>
                <a:lnTo>
                  <a:pt x="0" y="0"/>
                </a:lnTo>
                <a:lnTo>
                  <a:pt x="3950208" y="716890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9" name="Freeform 1"/>
          <p:cNvSpPr>
            <a:spLocks/>
          </p:cNvSpPr>
          <p:nvPr userDrawn="1"/>
        </p:nvSpPr>
        <p:spPr>
          <a:xfrm>
            <a:off x="-20482" y="1147025"/>
            <a:ext cx="5530291" cy="864012"/>
          </a:xfrm>
          <a:custGeom>
            <a:avLst/>
            <a:gdLst>
              <a:gd name="connsiteX0" fmla="*/ 3950208 w 3950208"/>
              <a:gd name="connsiteY0" fmla="*/ 716890 h 6049671"/>
              <a:gd name="connsiteX1" fmla="*/ 3950208 w 3950208"/>
              <a:gd name="connsiteY1" fmla="*/ 5691226 h 6049671"/>
              <a:gd name="connsiteX2" fmla="*/ 1953158 w 3950208"/>
              <a:gd name="connsiteY2" fmla="*/ 6049671 h 6049671"/>
              <a:gd name="connsiteX3" fmla="*/ 0 w 3950208"/>
              <a:gd name="connsiteY3" fmla="*/ 6049671 h 6049671"/>
              <a:gd name="connsiteX4" fmla="*/ 0 w 3950208"/>
              <a:gd name="connsiteY4" fmla="*/ 0 h 6049671"/>
              <a:gd name="connsiteX5" fmla="*/ 3950208 w 3950208"/>
              <a:gd name="connsiteY5" fmla="*/ 716890 h 604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0208" h="6049671">
                <a:moveTo>
                  <a:pt x="3950208" y="716890"/>
                </a:moveTo>
                <a:lnTo>
                  <a:pt x="3950208" y="5691226"/>
                </a:lnTo>
                <a:lnTo>
                  <a:pt x="1953158" y="6049671"/>
                </a:lnTo>
                <a:lnTo>
                  <a:pt x="0" y="6049671"/>
                </a:lnTo>
                <a:lnTo>
                  <a:pt x="0" y="0"/>
                </a:lnTo>
                <a:lnTo>
                  <a:pt x="3950208" y="716890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940" y="2179510"/>
            <a:ext cx="4774380" cy="6653539"/>
          </a:xfrm>
        </p:spPr>
        <p:txBody>
          <a:bodyPr bIns="0" anchor="t" anchorCtr="0">
            <a:noAutofit/>
          </a:bodyPr>
          <a:lstStyle>
            <a:lvl1pPr algn="l">
              <a:lnSpc>
                <a:spcPts val="4339"/>
              </a:lnSpc>
              <a:defRPr sz="3300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Fügen Sie hier Ihren Text ein. Es sind auch mehrere Zeilen möglich.</a:t>
            </a:r>
          </a:p>
        </p:txBody>
      </p:sp>
      <p:pic>
        <p:nvPicPr>
          <p:cNvPr id="8" name="LogoInternational" hidden="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91" y="519340"/>
            <a:ext cx="4230551" cy="343332"/>
          </a:xfrm>
          <a:prstGeom prst="rect">
            <a:avLst/>
          </a:prstGeom>
        </p:spPr>
      </p:pic>
      <p:pic>
        <p:nvPicPr>
          <p:cNvPr id="10" name="LogoCargo" hidden="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42" y="519340"/>
            <a:ext cx="3660272" cy="343332"/>
          </a:xfrm>
          <a:prstGeom prst="rect">
            <a:avLst/>
          </a:prstGeom>
        </p:spPr>
      </p:pic>
      <p:pic>
        <p:nvPicPr>
          <p:cNvPr id="12" name="LogoSBB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551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>
          <a:xfrm>
            <a:off x="0" y="6980745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3" name="Freeform 1"/>
          <p:cNvSpPr/>
          <p:nvPr userDrawn="1"/>
        </p:nvSpPr>
        <p:spPr>
          <a:xfrm>
            <a:off x="0" y="6990668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944" y="8118382"/>
            <a:ext cx="7868099" cy="1117913"/>
          </a:xfrm>
        </p:spPr>
        <p:txBody>
          <a:bodyPr bIns="0" anchor="t" anchorCtr="0">
            <a:noAutofit/>
          </a:bodyPr>
          <a:lstStyle>
            <a:lvl1pPr algn="l">
              <a:lnSpc>
                <a:spcPts val="4339"/>
              </a:lnSpc>
              <a:defRPr sz="3300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Fügen Sie hier Ihren Text ein. Es sind auch zwei Zeilen möglich.</a:t>
            </a:r>
          </a:p>
        </p:txBody>
      </p:sp>
    </p:spTree>
    <p:extLst>
      <p:ext uri="{BB962C8B-B14F-4D97-AF65-F5344CB8AC3E}">
        <p14:creationId xmlns:p14="http://schemas.microsoft.com/office/powerpoint/2010/main" val="22858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3 Logo wei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>
          <a:xfrm>
            <a:off x="0" y="6980745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3" name="Freeform 1"/>
          <p:cNvSpPr/>
          <p:nvPr userDrawn="1"/>
        </p:nvSpPr>
        <p:spPr>
          <a:xfrm>
            <a:off x="0" y="6990668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944" y="8118382"/>
            <a:ext cx="7868099" cy="1117913"/>
          </a:xfrm>
        </p:spPr>
        <p:txBody>
          <a:bodyPr bIns="0" anchor="t" anchorCtr="0">
            <a:noAutofit/>
          </a:bodyPr>
          <a:lstStyle>
            <a:lvl1pPr algn="l">
              <a:lnSpc>
                <a:spcPts val="4339"/>
              </a:lnSpc>
              <a:defRPr sz="3300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Fügen Sie hier Ihren Text ein. Es sind auch zwei Zeilen möglich.</a:t>
            </a:r>
          </a:p>
        </p:txBody>
      </p:sp>
      <p:pic>
        <p:nvPicPr>
          <p:cNvPr id="5" name="LogoInternational" hidden="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91" y="519340"/>
            <a:ext cx="4230551" cy="343332"/>
          </a:xfrm>
          <a:prstGeom prst="rect">
            <a:avLst/>
          </a:prstGeom>
        </p:spPr>
      </p:pic>
      <p:pic>
        <p:nvPicPr>
          <p:cNvPr id="6" name="LogoCargo" hidden="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42" y="519340"/>
            <a:ext cx="3660272" cy="343332"/>
          </a:xfrm>
          <a:prstGeom prst="rect">
            <a:avLst/>
          </a:prstGeom>
        </p:spPr>
      </p:pic>
      <p:pic>
        <p:nvPicPr>
          <p:cNvPr id="9" name="LogoSBB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0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 r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5" name="Freeform 1"/>
          <p:cNvSpPr/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942" y="2007656"/>
            <a:ext cx="4454339" cy="2242744"/>
          </a:xfrm>
        </p:spPr>
        <p:txBody>
          <a:bodyPr bIns="0">
            <a:noAutofit/>
          </a:bodyPr>
          <a:lstStyle>
            <a:lvl1pPr>
              <a:lnSpc>
                <a:spcPct val="100000"/>
              </a:lnSpc>
              <a:defRPr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Dies ist der Titel der Präsentation.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2940" y="4666924"/>
            <a:ext cx="4454340" cy="981439"/>
          </a:xfrm>
        </p:spPr>
        <p:txBody>
          <a:bodyPr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FFFFFF"/>
                </a:solidFill>
              </a:defRPr>
            </a:lvl1pPr>
            <a:lvl2pPr marL="63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9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9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9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9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9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9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 dirty="0"/>
              <a:t>Name Vortragender, Ort, Datum</a:t>
            </a:r>
          </a:p>
        </p:txBody>
      </p:sp>
    </p:spTree>
    <p:extLst>
      <p:ext uri="{BB962C8B-B14F-4D97-AF65-F5344CB8AC3E}">
        <p14:creationId xmlns:p14="http://schemas.microsoft.com/office/powerpoint/2010/main" val="20299918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>
          <a:xfrm>
            <a:off x="0" y="6980745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3" name="Freeform 1"/>
          <p:cNvSpPr/>
          <p:nvPr userDrawn="1"/>
        </p:nvSpPr>
        <p:spPr>
          <a:xfrm>
            <a:off x="0" y="6990668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944" y="8118382"/>
            <a:ext cx="7868099" cy="1117913"/>
          </a:xfrm>
        </p:spPr>
        <p:txBody>
          <a:bodyPr bIns="0" anchor="t" anchorCtr="0">
            <a:noAutofit/>
          </a:bodyPr>
          <a:lstStyle>
            <a:lvl1pPr algn="l">
              <a:lnSpc>
                <a:spcPts val="4339"/>
              </a:lnSpc>
              <a:defRPr sz="4500" b="0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Besten Dank.</a:t>
            </a:r>
          </a:p>
        </p:txBody>
      </p:sp>
    </p:spTree>
    <p:extLst>
      <p:ext uri="{BB962C8B-B14F-4D97-AF65-F5344CB8AC3E}">
        <p14:creationId xmlns:p14="http://schemas.microsoft.com/office/powerpoint/2010/main" val="2447128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 Logo wei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>
          <a:xfrm>
            <a:off x="0" y="6980745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3" name="Freeform 1"/>
          <p:cNvSpPr/>
          <p:nvPr userDrawn="1"/>
        </p:nvSpPr>
        <p:spPr>
          <a:xfrm>
            <a:off x="0" y="6990668"/>
            <a:ext cx="8852799" cy="864012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CH" sz="3300" b="1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2944" y="8118382"/>
            <a:ext cx="7868099" cy="1117913"/>
          </a:xfrm>
        </p:spPr>
        <p:txBody>
          <a:bodyPr bIns="0" anchor="t" anchorCtr="0">
            <a:noAutofit/>
          </a:bodyPr>
          <a:lstStyle>
            <a:lvl1pPr algn="l">
              <a:lnSpc>
                <a:spcPts val="4339"/>
              </a:lnSpc>
              <a:defRPr sz="4500" b="0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Besten Dank.</a:t>
            </a:r>
          </a:p>
        </p:txBody>
      </p:sp>
      <p:pic>
        <p:nvPicPr>
          <p:cNvPr id="9" name="LogoInternational" hidden="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91" y="519340"/>
            <a:ext cx="4230551" cy="343332"/>
          </a:xfrm>
          <a:prstGeom prst="rect">
            <a:avLst/>
          </a:prstGeom>
        </p:spPr>
      </p:pic>
      <p:pic>
        <p:nvPicPr>
          <p:cNvPr id="10" name="LogoCargo" hidden="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42" y="519340"/>
            <a:ext cx="3660272" cy="343332"/>
          </a:xfrm>
          <a:prstGeom prst="rect">
            <a:avLst/>
          </a:prstGeom>
        </p:spPr>
      </p:pic>
      <p:pic>
        <p:nvPicPr>
          <p:cNvPr id="8" name="LogoSBB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0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rot Logo 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5" name="Freeform 1"/>
          <p:cNvSpPr/>
          <p:nvPr userDrawn="1"/>
        </p:nvSpPr>
        <p:spPr>
          <a:xfrm>
            <a:off x="-20160" y="1173482"/>
            <a:ext cx="5574031" cy="864012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02346" tIns="151173" rIns="604690" bIns="201563" rtlCol="0" anchor="t" anchorCtr="0">
            <a:spAutoFit/>
          </a:bodyPr>
          <a:lstStyle/>
          <a:p>
            <a:pPr algn="ctr"/>
            <a:endParaRPr lang="de-DE" sz="33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942" y="2007656"/>
            <a:ext cx="4454339" cy="2242744"/>
          </a:xfrm>
        </p:spPr>
        <p:txBody>
          <a:bodyPr bIns="0">
            <a:noAutofit/>
          </a:bodyPr>
          <a:lstStyle>
            <a:lvl1pPr>
              <a:lnSpc>
                <a:spcPct val="100000"/>
              </a:lnSpc>
              <a:defRPr baseline="0">
                <a:solidFill>
                  <a:srgbClr val="FFFFFF"/>
                </a:solidFill>
              </a:defRPr>
            </a:lvl1pPr>
          </a:lstStyle>
          <a:p>
            <a:r>
              <a:rPr lang="de-CH" noProof="0" dirty="0"/>
              <a:t>Dies ist der Titel der Präsentation.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2940" y="4666924"/>
            <a:ext cx="4454340" cy="981439"/>
          </a:xfrm>
        </p:spPr>
        <p:txBody>
          <a:bodyPr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FFFFFF"/>
                </a:solidFill>
              </a:defRPr>
            </a:lvl1pPr>
            <a:lvl2pPr marL="63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9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9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5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99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9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9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19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 dirty="0"/>
              <a:t>Name Vortragender, Ort, Datum</a:t>
            </a:r>
          </a:p>
          <a:p>
            <a:endParaRPr lang="de-CH" noProof="0" dirty="0"/>
          </a:p>
        </p:txBody>
      </p:sp>
      <p:pic>
        <p:nvPicPr>
          <p:cNvPr id="6" name="LogoInternational" hidden="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91" y="519340"/>
            <a:ext cx="4230551" cy="343332"/>
          </a:xfrm>
          <a:prstGeom prst="rect">
            <a:avLst/>
          </a:prstGeom>
        </p:spPr>
      </p:pic>
      <p:pic>
        <p:nvPicPr>
          <p:cNvPr id="7" name="LogoCargo" hidden="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42" y="519340"/>
            <a:ext cx="3660272" cy="343332"/>
          </a:xfrm>
          <a:prstGeom prst="rect">
            <a:avLst/>
          </a:prstGeom>
        </p:spPr>
      </p:pic>
      <p:pic>
        <p:nvPicPr>
          <p:cNvPr id="8" name="LogoSBB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8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noProof="0" dirty="0"/>
              <a:t>Agenda.</a:t>
            </a:r>
            <a:br>
              <a:rPr lang="de-CH" noProof="0" dirty="0"/>
            </a:br>
            <a:r>
              <a:rPr lang="de-CH" noProof="0" dirty="0"/>
              <a:t>Titel bitte maximal zweizeilig.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57910" y="2318400"/>
            <a:ext cx="11290300" cy="6814080"/>
          </a:xfrm>
        </p:spPr>
        <p:txBody>
          <a:bodyPr>
            <a:noAutofit/>
          </a:bodyPr>
          <a:lstStyle>
            <a:lvl1pPr marL="403127" indent="-403127">
              <a:buClr>
                <a:schemeClr val="accent6"/>
              </a:buClr>
              <a:buSzPct val="100000"/>
              <a:buFont typeface="+mj-lt"/>
              <a:buAutoNum type="arabicPeriod"/>
              <a:defRPr/>
            </a:lvl1pPr>
            <a:lvl2pPr marL="604690" indent="-201563">
              <a:spcBef>
                <a:spcPts val="0"/>
              </a:spcBef>
              <a:buClr>
                <a:srgbClr val="000000"/>
              </a:buClr>
              <a:defRPr/>
            </a:lvl2pPr>
            <a:lvl3pPr marL="856646" indent="-201563">
              <a:spcBef>
                <a:spcPts val="0"/>
              </a:spcBef>
              <a:buClr>
                <a:schemeClr val="tx1"/>
              </a:buClr>
              <a:buFont typeface="Symbol" pitchFamily="18" charset="2"/>
              <a:buChar char="-"/>
              <a:defRPr/>
            </a:lvl3pPr>
            <a:lvl4pPr marL="907036" indent="0">
              <a:spcBef>
                <a:spcPts val="0"/>
              </a:spcBef>
              <a:buFontTx/>
              <a:buNone/>
              <a:defRPr/>
            </a:lvl4pPr>
            <a:lvl5pPr marL="1158990" indent="0">
              <a:spcBef>
                <a:spcPts val="0"/>
              </a:spcBef>
              <a:buFontTx/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352023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 dirty="0"/>
              <a:t>Die Textfolie.</a:t>
            </a:r>
            <a:br>
              <a:rPr lang="de-CH" noProof="0" dirty="0"/>
            </a:br>
            <a:r>
              <a:rPr lang="de-CH" noProof="0" dirty="0"/>
              <a:t>Titel bitte maximal zweizeilig.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57910" y="2318400"/>
            <a:ext cx="11290300" cy="681408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2148158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dirty="0"/>
              <a:t>Die zweispaltige Textfolie.</a:t>
            </a:r>
            <a:br>
              <a:rPr lang="de-CH" dirty="0"/>
            </a:br>
            <a:r>
              <a:rPr lang="de-CH" dirty="0"/>
              <a:t>Titel bitte maximal zweizeilig.</a:t>
            </a:r>
            <a:endParaRPr lang="de-CH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057910" y="2318399"/>
            <a:ext cx="5544000" cy="681408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804045" y="2318399"/>
            <a:ext cx="5544165" cy="681408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3431834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7910" y="2318400"/>
            <a:ext cx="11290300" cy="681408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33656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Die Objektfolie. </a:t>
            </a:r>
            <a:br>
              <a:rPr lang="de-CH" dirty="0"/>
            </a:br>
            <a:r>
              <a:rPr lang="de-CH" dirty="0"/>
              <a:t>Titel bitte maximal zweizeilig.</a:t>
            </a:r>
            <a:endParaRPr lang="de-CH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 dirty="0"/>
              <a:t>SBB • Division • Abteilung oder Bereich • DD.MM.YY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057910" y="2318402"/>
            <a:ext cx="11290300" cy="100911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403127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1057910" y="3432240"/>
            <a:ext cx="11290300" cy="4939222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134216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noProof="0" dirty="0"/>
              <a:t>Die Textfolie mit Bild.</a:t>
            </a:r>
            <a:br>
              <a:rPr lang="de-CH" noProof="0" dirty="0"/>
            </a:br>
            <a:r>
              <a:rPr lang="de-CH" noProof="0" dirty="0"/>
              <a:t>Titel bitte maximal zweizeilig.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noProof="0" smtClean="0"/>
              <a:t>‹N›</a:t>
            </a:fld>
            <a:endParaRPr lang="de-CH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057908" y="2318399"/>
            <a:ext cx="7056000" cy="681408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8265548" y="2318400"/>
            <a:ext cx="4536053" cy="6804000"/>
          </a:xfrm>
        </p:spPr>
        <p:txBody>
          <a:bodyPr anchor="ctr" anchorCtr="1"/>
          <a:lstStyle>
            <a:lvl1pPr marL="0" indent="0" algn="l">
              <a:buFontTx/>
              <a:buNone/>
              <a:defRPr/>
            </a:lvl1pPr>
          </a:lstStyle>
          <a:p>
            <a:r>
              <a:rPr lang="de-CH" dirty="0"/>
              <a:t>Klicken Sie hier, um ein Bild einzufügen.</a:t>
            </a: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252172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ti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00801" y="9265562"/>
            <a:ext cx="5544616" cy="172355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8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SBB • Division • Abteilung oder Bereich • DD.MM.YY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930484" y="9265562"/>
            <a:ext cx="417726" cy="1723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8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‹N›</a:t>
            </a:fld>
            <a:endParaRPr lang="de-CH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7910" y="2318401"/>
            <a:ext cx="11290300" cy="68160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de-CH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7910" y="969010"/>
            <a:ext cx="11290300" cy="10341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pic>
        <p:nvPicPr>
          <p:cNvPr id="9" name="LogoInternational" hidden="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591" y="519339"/>
            <a:ext cx="4230551" cy="343332"/>
          </a:xfrm>
          <a:prstGeom prst="rect">
            <a:avLst/>
          </a:prstGeom>
        </p:spPr>
      </p:pic>
      <p:pic>
        <p:nvPicPr>
          <p:cNvPr id="10" name="LogoCargo" hidden="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5042" y="519339"/>
            <a:ext cx="3660272" cy="343332"/>
          </a:xfrm>
          <a:prstGeom prst="rect">
            <a:avLst/>
          </a:prstGeom>
        </p:spPr>
      </p:pic>
      <p:pic>
        <p:nvPicPr>
          <p:cNvPr id="12" name="LogoSBB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16" y="453600"/>
            <a:ext cx="2899845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8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5" r:id="rId2"/>
    <p:sldLayoutId id="2147483686" r:id="rId3"/>
    <p:sldLayoutId id="2147483658" r:id="rId4"/>
    <p:sldLayoutId id="2147483665" r:id="rId5"/>
    <p:sldLayoutId id="2147483652" r:id="rId6"/>
    <p:sldLayoutId id="2147483650" r:id="rId7"/>
    <p:sldLayoutId id="2147483666" r:id="rId8"/>
    <p:sldLayoutId id="2147483660" r:id="rId9"/>
    <p:sldLayoutId id="2147483661" r:id="rId10"/>
    <p:sldLayoutId id="2147483690" r:id="rId11"/>
    <p:sldLayoutId id="2147483691" r:id="rId12"/>
    <p:sldLayoutId id="2147483675" r:id="rId13"/>
    <p:sldLayoutId id="2147483681" r:id="rId14"/>
    <p:sldLayoutId id="2147483679" r:id="rId15"/>
    <p:sldLayoutId id="2147483683" r:id="rId16"/>
    <p:sldLayoutId id="2147483689" r:id="rId17"/>
    <p:sldLayoutId id="2147483676" r:id="rId18"/>
    <p:sldLayoutId id="2147483688" r:id="rId19"/>
    <p:sldLayoutId id="2147483678" r:id="rId20"/>
    <p:sldLayoutId id="2147483682" r:id="rId21"/>
  </p:sldLayoutIdLst>
  <p:hf hdr="0" dt="0"/>
  <p:txStyles>
    <p:titleStyle>
      <a:lvl1pPr algn="l" defTabSz="1279930" rtl="0" eaLnBrk="1" latinLnBrk="0" hangingPunct="1">
        <a:spcBef>
          <a:spcPct val="0"/>
        </a:spcBef>
        <a:buNone/>
        <a:defRPr sz="33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03127" indent="-403127" algn="l" defTabSz="1279930" rtl="0" eaLnBrk="1" latinLnBrk="0" hangingPunct="1">
        <a:lnSpc>
          <a:spcPts val="3500"/>
        </a:lnSpc>
        <a:spcBef>
          <a:spcPts val="1399"/>
        </a:spcBef>
        <a:buClr>
          <a:schemeClr val="accent6"/>
        </a:buClr>
        <a:buSzPct val="80000"/>
        <a:buFont typeface="Wingdings 3" pitchFamily="18" charset="2"/>
        <a:buChar char="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806254" indent="-403127" algn="l" defTabSz="1279930" rtl="0" eaLnBrk="1" latinLnBrk="0" hangingPunct="1">
        <a:lnSpc>
          <a:spcPts val="3500"/>
        </a:lnSpc>
        <a:spcBef>
          <a:spcPts val="1399"/>
        </a:spcBef>
        <a:buClr>
          <a:srgbClr val="000000"/>
        </a:buClr>
        <a:buSzPct val="90000"/>
        <a:buFont typeface="Arial" pitchFamily="34" charset="0"/>
        <a:buChar char="▪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09382" indent="-403127" algn="l" defTabSz="1279930" rtl="0" eaLnBrk="1" latinLnBrk="0" hangingPunct="1">
        <a:lnSpc>
          <a:spcPts val="3500"/>
        </a:lnSpc>
        <a:spcBef>
          <a:spcPts val="1399"/>
        </a:spcBef>
        <a:buClr>
          <a:schemeClr val="tx1"/>
        </a:buClr>
        <a:buSzPct val="90000"/>
        <a:buFont typeface="Symbol" pitchFamily="18" charset="2"/>
        <a:buChar char="-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015636" indent="-403127" algn="l" defTabSz="1279930" rtl="0" eaLnBrk="1" latinLnBrk="0" hangingPunct="1">
        <a:lnSpc>
          <a:spcPts val="3500"/>
        </a:lnSpc>
        <a:spcBef>
          <a:spcPts val="1399"/>
        </a:spcBef>
        <a:buClr>
          <a:srgbClr val="2D327D"/>
        </a:buClr>
        <a:buSzPct val="90000"/>
        <a:buFontTx/>
        <a:buNone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519546" indent="-403127" algn="l" defTabSz="1279930" rtl="0" eaLnBrk="1" latinLnBrk="0" hangingPunct="1">
        <a:lnSpc>
          <a:spcPts val="3500"/>
        </a:lnSpc>
        <a:spcBef>
          <a:spcPts val="1399"/>
        </a:spcBef>
        <a:buClr>
          <a:srgbClr val="2D327D"/>
        </a:buClr>
        <a:buSzPct val="90000"/>
        <a:buFontTx/>
        <a:buNone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519805" indent="-319982" algn="l" defTabSz="12799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770" indent="-319982" algn="l" defTabSz="12799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734" indent="-319982" algn="l" defTabSz="12799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699" indent="-319982" algn="l" defTabSz="127993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965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930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894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858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822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787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752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717" algn="l" defTabSz="127993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23063" y="203243"/>
            <a:ext cx="7560839" cy="446449"/>
          </a:xfrm>
          <a:prstGeom prst="rect">
            <a:avLst/>
          </a:prstGeom>
          <a:noFill/>
        </p:spPr>
        <p:txBody>
          <a:bodyPr wrap="none" lIns="50391" tIns="50391" rIns="50391" bIns="50391" rtlCol="0">
            <a:normAutofit/>
          </a:bodyPr>
          <a:lstStyle/>
          <a:p>
            <a:r>
              <a:rPr lang="de-CH" sz="1400" b="1" dirty="0">
                <a:latin typeface="Arial" pitchFamily="34" charset="0"/>
                <a:cs typeface="Arial" pitchFamily="34" charset="0"/>
              </a:rPr>
              <a:t>NSIF - </a:t>
            </a:r>
            <a:r>
              <a:rPr lang="de-CH" sz="1400" b="1" dirty="0" err="1">
                <a:latin typeface="Arial" pitchFamily="34" charset="0"/>
                <a:cs typeface="Arial" pitchFamily="34" charset="0"/>
              </a:rPr>
              <a:t>Organizzazione</a:t>
            </a:r>
            <a:r>
              <a:rPr lang="de-CH" sz="1400" b="1" dirty="0">
                <a:latin typeface="Arial" pitchFamily="34" charset="0"/>
                <a:cs typeface="Arial" pitchFamily="34" charset="0"/>
              </a:rPr>
              <a:t> Infrastruttura (ISP 1159709)</a:t>
            </a:r>
            <a:endParaRPr lang="it-CH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1316960" y="9099305"/>
            <a:ext cx="1296142" cy="335730"/>
          </a:xfrm>
          <a:prstGeom prst="rect">
            <a:avLst/>
          </a:prstGeom>
          <a:noFill/>
        </p:spPr>
        <p:txBody>
          <a:bodyPr wrap="none" lIns="50391" tIns="50391" rIns="50391" bIns="50391" rtlCol="0">
            <a:normAutofit/>
          </a:bodyPr>
          <a:lstStyle/>
          <a:p>
            <a:pPr algn="r"/>
            <a:r>
              <a:rPr lang="de-CH" sz="1300" b="1" dirty="0">
                <a:latin typeface="Arial" pitchFamily="34" charset="0"/>
                <a:cs typeface="Arial" pitchFamily="34" charset="0"/>
              </a:rPr>
              <a:t>Stato:01.02.2020</a:t>
            </a:r>
            <a:endParaRPr lang="it-CH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Rechteck 8"/>
          <p:cNvSpPr/>
          <p:nvPr/>
        </p:nvSpPr>
        <p:spPr>
          <a:xfrm>
            <a:off x="4864860" y="1272208"/>
            <a:ext cx="1751964" cy="728750"/>
          </a:xfrm>
          <a:prstGeom prst="rect">
            <a:avLst/>
          </a:prstGeom>
          <a:solidFill>
            <a:schemeClr val="accent3"/>
          </a:solidFill>
          <a:ln cmpd="dbl"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 fontScale="92500" lnSpcReduction="10000"/>
          </a:bodyPr>
          <a:lstStyle/>
          <a:p>
            <a:pPr algn="ctr"/>
            <a:r>
              <a:rPr lang="it-IT" sz="1200" b="1" dirty="0"/>
              <a:t>CAPO PROGETTO  INFRASTRUTTURA </a:t>
            </a:r>
          </a:p>
          <a:p>
            <a:pPr algn="ctr"/>
            <a:r>
              <a:rPr lang="it-IT" sz="1200" b="1" dirty="0"/>
              <a:t>(CP INFRA)</a:t>
            </a:r>
          </a:p>
          <a:p>
            <a:pPr algn="ctr"/>
            <a:r>
              <a:rPr lang="it-IT" sz="1200" b="1" i="1" dirty="0"/>
              <a:t>M. Pace</a:t>
            </a:r>
            <a:endParaRPr lang="it-IT" sz="1200" i="1" dirty="0"/>
          </a:p>
        </p:txBody>
      </p:sp>
      <p:sp>
        <p:nvSpPr>
          <p:cNvPr id="84" name="Rechteck 21"/>
          <p:cNvSpPr/>
          <p:nvPr/>
        </p:nvSpPr>
        <p:spPr>
          <a:xfrm>
            <a:off x="6686182" y="3785514"/>
            <a:ext cx="5708680" cy="47721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48107" tIns="48107" rIns="48107" bIns="48107" rtlCol="0" anchor="t" anchorCtr="0">
            <a:normAutofit/>
          </a:bodyPr>
          <a:lstStyle/>
          <a:p>
            <a:r>
              <a:rPr lang="it-IT" sz="1200" b="1" dirty="0"/>
              <a:t>Esecuzione dei lavori</a:t>
            </a:r>
          </a:p>
        </p:txBody>
      </p:sp>
      <p:sp>
        <p:nvSpPr>
          <p:cNvPr id="85" name="Rechteck 22"/>
          <p:cNvSpPr/>
          <p:nvPr/>
        </p:nvSpPr>
        <p:spPr>
          <a:xfrm>
            <a:off x="8605998" y="4142742"/>
            <a:ext cx="1635106" cy="604867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pPr algn="ctr"/>
            <a:r>
              <a:rPr lang="it-IT" sz="1000" dirty="0"/>
              <a:t>DIREZIONE GENERALE </a:t>
            </a:r>
          </a:p>
          <a:p>
            <a:pPr algn="ctr"/>
            <a:r>
              <a:rPr lang="it-IT" sz="1000" dirty="0"/>
              <a:t>DEI LAVORI</a:t>
            </a:r>
          </a:p>
          <a:p>
            <a:pPr algn="ctr"/>
            <a:r>
              <a:rPr lang="it-IT" sz="1000" dirty="0"/>
              <a:t>(DGL): </a:t>
            </a:r>
            <a:r>
              <a:rPr lang="it-IT" sz="1000" i="1" dirty="0"/>
              <a:t>M. Tognali</a:t>
            </a:r>
          </a:p>
        </p:txBody>
      </p:sp>
      <p:sp>
        <p:nvSpPr>
          <p:cNvPr id="86" name="Rechteck 23"/>
          <p:cNvSpPr/>
          <p:nvPr/>
        </p:nvSpPr>
        <p:spPr>
          <a:xfrm>
            <a:off x="11166941" y="4862787"/>
            <a:ext cx="1059085" cy="46278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r>
              <a:rPr lang="it-IT" sz="1050" u="sng" dirty="0"/>
              <a:t>Logistica</a:t>
            </a:r>
          </a:p>
          <a:p>
            <a:r>
              <a:rPr lang="it-IT" sz="1050" i="1" dirty="0"/>
              <a:t>M. Tognali </a:t>
            </a:r>
          </a:p>
        </p:txBody>
      </p:sp>
      <p:sp>
        <p:nvSpPr>
          <p:cNvPr id="87" name="Rechteck 24"/>
          <p:cNvSpPr/>
          <p:nvPr/>
        </p:nvSpPr>
        <p:spPr>
          <a:xfrm>
            <a:off x="11166941" y="5725657"/>
            <a:ext cx="1059085" cy="628026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r>
              <a:rPr lang="it-IT" sz="1000" u="sng" dirty="0"/>
              <a:t>Sicurezza:</a:t>
            </a:r>
          </a:p>
          <a:p>
            <a:r>
              <a:rPr lang="it-IT" sz="1000" i="1" dirty="0"/>
              <a:t>M. Tognali </a:t>
            </a:r>
            <a:br>
              <a:rPr lang="it-IT" sz="1000" dirty="0"/>
            </a:br>
            <a:endParaRPr lang="it-IT" sz="1000" dirty="0"/>
          </a:p>
        </p:txBody>
      </p:sp>
      <p:sp>
        <p:nvSpPr>
          <p:cNvPr id="106" name="Textfeld 60"/>
          <p:cNvSpPr txBox="1"/>
          <p:nvPr/>
        </p:nvSpPr>
        <p:spPr>
          <a:xfrm>
            <a:off x="9483592" y="782714"/>
            <a:ext cx="1488904" cy="33573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txBody>
          <a:bodyPr wrap="none" lIns="48107" tIns="48107" rIns="48107" bIns="48107" rtlCol="0">
            <a:normAutofit/>
          </a:bodyPr>
          <a:lstStyle/>
          <a:p>
            <a:r>
              <a:rPr lang="it-IT" sz="1200" b="1" dirty="0">
                <a:latin typeface="Arial"/>
                <a:cs typeface="Arial"/>
              </a:rPr>
              <a:t>Legenda: </a:t>
            </a:r>
          </a:p>
          <a:p>
            <a:endParaRPr lang="de-CH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Rechteck 61"/>
          <p:cNvSpPr/>
          <p:nvPr/>
        </p:nvSpPr>
        <p:spPr>
          <a:xfrm>
            <a:off x="9544009" y="1118258"/>
            <a:ext cx="1209600" cy="3528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Esterno / terzi</a:t>
            </a:r>
          </a:p>
        </p:txBody>
      </p:sp>
      <p:sp>
        <p:nvSpPr>
          <p:cNvPr id="108" name="Rechteck 62"/>
          <p:cNvSpPr/>
          <p:nvPr/>
        </p:nvSpPr>
        <p:spPr>
          <a:xfrm>
            <a:off x="11083309" y="1114657"/>
            <a:ext cx="1209600" cy="3528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Interno o esterno </a:t>
            </a:r>
          </a:p>
        </p:txBody>
      </p:sp>
      <p:sp>
        <p:nvSpPr>
          <p:cNvPr id="109" name="Rechteck 63"/>
          <p:cNvSpPr/>
          <p:nvPr/>
        </p:nvSpPr>
        <p:spPr>
          <a:xfrm>
            <a:off x="11083309" y="1522691"/>
            <a:ext cx="1209600" cy="3528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16960C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Interno, non AEP</a:t>
            </a:r>
          </a:p>
        </p:txBody>
      </p:sp>
      <p:cxnSp>
        <p:nvCxnSpPr>
          <p:cNvPr id="110" name="Gerade Verbindung mit Pfeil 64"/>
          <p:cNvCxnSpPr>
            <a:cxnSpLocks/>
          </p:cNvCxnSpPr>
          <p:nvPr/>
        </p:nvCxnSpPr>
        <p:spPr>
          <a:xfrm>
            <a:off x="7545506" y="5442870"/>
            <a:ext cx="0" cy="261351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Rechteck 105"/>
          <p:cNvSpPr/>
          <p:nvPr/>
        </p:nvSpPr>
        <p:spPr>
          <a:xfrm>
            <a:off x="11166940" y="6513844"/>
            <a:ext cx="1059086" cy="72524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r>
              <a:rPr lang="it-IT" sz="1000" u="sng" dirty="0" err="1">
                <a:solidFill>
                  <a:schemeClr val="tx1"/>
                </a:solidFill>
              </a:rPr>
              <a:t>Securitrans</a:t>
            </a:r>
            <a:r>
              <a:rPr lang="it-IT" sz="1000" u="sng" dirty="0">
                <a:solidFill>
                  <a:schemeClr val="tx1"/>
                </a:solidFill>
              </a:rPr>
              <a:t>:</a:t>
            </a:r>
          </a:p>
          <a:p>
            <a:r>
              <a:rPr lang="it-IT" sz="1000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112" name="Gerade Verbindung mit Pfeil 106"/>
          <p:cNvCxnSpPr>
            <a:stCxn id="87" idx="2"/>
            <a:endCxn id="111" idx="0"/>
          </p:cNvCxnSpPr>
          <p:nvPr/>
        </p:nvCxnSpPr>
        <p:spPr>
          <a:xfrm flipH="1">
            <a:off x="11696483" y="6353683"/>
            <a:ext cx="1" cy="160161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Rechteck 127"/>
          <p:cNvSpPr/>
          <p:nvPr/>
        </p:nvSpPr>
        <p:spPr>
          <a:xfrm>
            <a:off x="8340242" y="5696217"/>
            <a:ext cx="1209600" cy="62802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DLL ELA / TC:</a:t>
            </a:r>
          </a:p>
          <a:p>
            <a:r>
              <a:rPr lang="it-IT" sz="10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14" name="Rechteck 128"/>
          <p:cNvSpPr/>
          <p:nvPr/>
        </p:nvSpPr>
        <p:spPr>
          <a:xfrm>
            <a:off x="8340242" y="6487576"/>
            <a:ext cx="1209600" cy="72524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Impresario ELA/TC</a:t>
            </a:r>
            <a:r>
              <a:rPr lang="it-IT" sz="1000" dirty="0">
                <a:solidFill>
                  <a:schemeClr val="tx1"/>
                </a:solidFill>
              </a:rPr>
              <a:t>:</a:t>
            </a:r>
          </a:p>
          <a:p>
            <a:r>
              <a:rPr lang="it-IT" sz="1000" dirty="0">
                <a:solidFill>
                  <a:schemeClr val="tx1"/>
                </a:solidFill>
              </a:rPr>
              <a:t>…</a:t>
            </a:r>
          </a:p>
          <a:p>
            <a:r>
              <a:rPr lang="it-IT" sz="1000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115" name="Gerade Verbindung mit Pfeil 162"/>
          <p:cNvCxnSpPr>
            <a:stCxn id="113" idx="2"/>
            <a:endCxn id="114" idx="0"/>
          </p:cNvCxnSpPr>
          <p:nvPr/>
        </p:nvCxnSpPr>
        <p:spPr>
          <a:xfrm>
            <a:off x="8945042" y="6324244"/>
            <a:ext cx="0" cy="163332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Gerade Verbindung mit Pfeil 183"/>
          <p:cNvCxnSpPr>
            <a:cxnSpLocks/>
          </p:cNvCxnSpPr>
          <p:nvPr/>
        </p:nvCxnSpPr>
        <p:spPr>
          <a:xfrm>
            <a:off x="7537131" y="5454375"/>
            <a:ext cx="4159352" cy="1475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Gerade Verbindung mit Pfeil 186"/>
          <p:cNvCxnSpPr>
            <a:cxnSpLocks/>
          </p:cNvCxnSpPr>
          <p:nvPr/>
        </p:nvCxnSpPr>
        <p:spPr>
          <a:xfrm>
            <a:off x="8941592" y="5463022"/>
            <a:ext cx="0" cy="233571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Gerade Verbindung mit Pfeil 188"/>
          <p:cNvCxnSpPr>
            <a:cxnSpLocks/>
            <a:endCxn id="87" idx="0"/>
          </p:cNvCxnSpPr>
          <p:nvPr/>
        </p:nvCxnSpPr>
        <p:spPr>
          <a:xfrm>
            <a:off x="11696484" y="5463022"/>
            <a:ext cx="0" cy="262635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Gerade Verbindung mit Pfeil 191"/>
          <p:cNvCxnSpPr>
            <a:cxnSpLocks/>
          </p:cNvCxnSpPr>
          <p:nvPr/>
        </p:nvCxnSpPr>
        <p:spPr>
          <a:xfrm>
            <a:off x="3329300" y="3648472"/>
            <a:ext cx="6101209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Gerade Verbindung mit Pfeil 197"/>
          <p:cNvCxnSpPr>
            <a:cxnSpLocks/>
            <a:endCxn id="85" idx="0"/>
          </p:cNvCxnSpPr>
          <p:nvPr/>
        </p:nvCxnSpPr>
        <p:spPr>
          <a:xfrm flipH="1">
            <a:off x="9423551" y="3640272"/>
            <a:ext cx="6958" cy="50247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Gerade Verbindung mit Pfeil 201"/>
          <p:cNvCxnSpPr>
            <a:endCxn id="86" idx="1"/>
          </p:cNvCxnSpPr>
          <p:nvPr/>
        </p:nvCxnSpPr>
        <p:spPr>
          <a:xfrm>
            <a:off x="9423087" y="5094177"/>
            <a:ext cx="1743854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Gerade Verbindung mit Pfeil 211"/>
          <p:cNvCxnSpPr>
            <a:cxnSpLocks/>
            <a:stCxn id="73" idx="2"/>
          </p:cNvCxnSpPr>
          <p:nvPr/>
        </p:nvCxnSpPr>
        <p:spPr>
          <a:xfrm>
            <a:off x="5740842" y="2000958"/>
            <a:ext cx="0" cy="1647514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0" name="Rechteck 6"/>
          <p:cNvSpPr/>
          <p:nvPr/>
        </p:nvSpPr>
        <p:spPr>
          <a:xfrm>
            <a:off x="136104" y="3785076"/>
            <a:ext cx="6453090" cy="47726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48107" tIns="48107" rIns="48107" bIns="48107" rtlCol="0" anchor="t" anchorCtr="0">
            <a:normAutofit/>
          </a:bodyPr>
          <a:lstStyle/>
          <a:p>
            <a:r>
              <a:rPr lang="it-IT" sz="1200" b="1" dirty="0"/>
              <a:t>Progettazione</a:t>
            </a:r>
          </a:p>
          <a:p>
            <a:r>
              <a:rPr lang="it-IT" sz="1200" b="1" dirty="0"/>
              <a:t>Controllo lavori</a:t>
            </a:r>
          </a:p>
        </p:txBody>
      </p:sp>
      <p:sp>
        <p:nvSpPr>
          <p:cNvPr id="142" name="Rechteck 13"/>
          <p:cNvSpPr/>
          <p:nvPr/>
        </p:nvSpPr>
        <p:spPr>
          <a:xfrm>
            <a:off x="5073970" y="5815253"/>
            <a:ext cx="1322501" cy="1654469"/>
          </a:xfrm>
          <a:prstGeom prst="rect">
            <a:avLst/>
          </a:prstGeom>
          <a:solidFill>
            <a:srgbClr val="0080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 fontScale="92500"/>
          </a:bodyPr>
          <a:lstStyle/>
          <a:p>
            <a:r>
              <a:rPr lang="it-IT" sz="1000" u="sng" dirty="0"/>
              <a:t>ENG</a:t>
            </a:r>
          </a:p>
          <a:p>
            <a:pPr>
              <a:tabLst>
                <a:tab pos="538163" algn="l"/>
              </a:tabLst>
            </a:pPr>
            <a:r>
              <a:rPr lang="it-IT" sz="1000" dirty="0"/>
              <a:t>KAB:	A. </a:t>
            </a:r>
            <a:r>
              <a:rPr lang="it-IT" sz="1000" i="1" dirty="0" err="1"/>
              <a:t>Ciocccari</a:t>
            </a:r>
            <a:endParaRPr lang="it-IT" sz="1000" i="1" dirty="0"/>
          </a:p>
          <a:p>
            <a:pPr>
              <a:tabLst>
                <a:tab pos="538163" algn="l"/>
              </a:tabLst>
            </a:pPr>
            <a:r>
              <a:rPr lang="it-IT" sz="1000" dirty="0"/>
              <a:t>FS / SP:	</a:t>
            </a:r>
            <a:r>
              <a:rPr lang="it-IT" sz="1000" i="1" dirty="0"/>
              <a:t>M. Gaia</a:t>
            </a:r>
          </a:p>
          <a:p>
            <a:pPr>
              <a:tabLst>
                <a:tab pos="538163" algn="l"/>
              </a:tabLst>
            </a:pPr>
            <a:r>
              <a:rPr lang="it-IT" sz="1000" dirty="0"/>
              <a:t>FB:	</a:t>
            </a:r>
            <a:r>
              <a:rPr lang="it-IT" sz="1000" i="1" dirty="0"/>
              <a:t>P. Kenklies</a:t>
            </a:r>
          </a:p>
          <a:p>
            <a:pPr>
              <a:tabLst>
                <a:tab pos="538163" algn="l"/>
              </a:tabLst>
            </a:pPr>
            <a:r>
              <a:rPr lang="it-IT" sz="1000" dirty="0"/>
              <a:t>BZT-TA:	</a:t>
            </a:r>
            <a:r>
              <a:rPr lang="it-IT" sz="1000" i="1" dirty="0"/>
              <a:t>R. </a:t>
            </a:r>
            <a:r>
              <a:rPr lang="it-IT" sz="1000" i="1" dirty="0" err="1"/>
              <a:t>Voltarel</a:t>
            </a:r>
            <a:endParaRPr lang="it-IT" sz="1000" i="1" dirty="0"/>
          </a:p>
          <a:p>
            <a:pPr>
              <a:tabLst>
                <a:tab pos="447675" algn="l"/>
              </a:tabLst>
            </a:pPr>
            <a:r>
              <a:rPr lang="it-IT" sz="1000" dirty="0"/>
              <a:t>DM:	   </a:t>
            </a:r>
            <a:r>
              <a:rPr lang="it-IT" sz="1000" i="1" dirty="0"/>
              <a:t>M. Bortone</a:t>
            </a:r>
          </a:p>
          <a:p>
            <a:pPr>
              <a:tabLst>
                <a:tab pos="447675" algn="l"/>
              </a:tabLst>
            </a:pPr>
            <a:endParaRPr lang="it-IT" sz="1000" i="1" dirty="0"/>
          </a:p>
          <a:p>
            <a:r>
              <a:rPr lang="it-IT" sz="1000" u="sng" dirty="0"/>
              <a:t>SAZ</a:t>
            </a:r>
          </a:p>
          <a:p>
            <a:pPr>
              <a:tabLst>
                <a:tab pos="542925" algn="l"/>
              </a:tabLst>
            </a:pPr>
            <a:r>
              <a:rPr lang="it-IT" sz="1000" dirty="0"/>
              <a:t>LZ:    </a:t>
            </a:r>
            <a:r>
              <a:rPr lang="it-IT" sz="1000" i="1" dirty="0"/>
              <a:t>M. </a:t>
            </a:r>
            <a:r>
              <a:rPr lang="it-IT" sz="1000" i="1" dirty="0" err="1"/>
              <a:t>Decristophoris</a:t>
            </a:r>
            <a:endParaRPr lang="it-IT" sz="1000" i="1" dirty="0"/>
          </a:p>
          <a:p>
            <a:pPr>
              <a:tabLst>
                <a:tab pos="542925" algn="l"/>
              </a:tabLst>
            </a:pPr>
            <a:r>
              <a:rPr lang="it-IT" sz="1000" dirty="0"/>
              <a:t>LT:    </a:t>
            </a:r>
            <a:r>
              <a:rPr lang="it-IT" sz="1000" i="1" dirty="0"/>
              <a:t>F. Pirazzi</a:t>
            </a:r>
          </a:p>
          <a:p>
            <a:pPr>
              <a:tabLst>
                <a:tab pos="542925" algn="l"/>
              </a:tabLst>
            </a:pPr>
            <a:r>
              <a:rPr lang="it-IT" sz="1000" dirty="0"/>
              <a:t>KCWH:	….</a:t>
            </a:r>
            <a:endParaRPr lang="it-IT" sz="1000" i="1" dirty="0"/>
          </a:p>
        </p:txBody>
      </p:sp>
      <p:sp>
        <p:nvSpPr>
          <p:cNvPr id="143" name="Rechteck 15"/>
          <p:cNvSpPr/>
          <p:nvPr/>
        </p:nvSpPr>
        <p:spPr>
          <a:xfrm>
            <a:off x="8348670" y="7455660"/>
            <a:ext cx="1201172" cy="80649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14830B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t" anchorCtr="0">
            <a:normAutofit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ELA / TC</a:t>
            </a:r>
            <a:r>
              <a:rPr lang="it-IT" sz="1000" dirty="0">
                <a:solidFill>
                  <a:schemeClr val="tx1"/>
                </a:solidFill>
              </a:rPr>
              <a:t> </a:t>
            </a:r>
          </a:p>
          <a:p>
            <a:pPr>
              <a:tabLst>
                <a:tab pos="361950" algn="l"/>
              </a:tabLst>
            </a:pPr>
            <a:r>
              <a:rPr lang="it-IT" sz="1000" dirty="0">
                <a:solidFill>
                  <a:schemeClr val="tx1"/>
                </a:solidFill>
              </a:rPr>
              <a:t>TC:	</a:t>
            </a:r>
            <a:r>
              <a:rPr lang="it-IT" sz="1000" i="1" dirty="0">
                <a:solidFill>
                  <a:schemeClr val="tx1"/>
                </a:solidFill>
              </a:rPr>
              <a:t>N. Fraschina</a:t>
            </a:r>
          </a:p>
          <a:p>
            <a:pPr>
              <a:tabLst>
                <a:tab pos="361950" algn="l"/>
              </a:tabLst>
            </a:pPr>
            <a:r>
              <a:rPr lang="it-IT" sz="1000" dirty="0">
                <a:solidFill>
                  <a:schemeClr val="tx1"/>
                </a:solidFill>
              </a:rPr>
              <a:t>ELA:	</a:t>
            </a:r>
            <a:r>
              <a:rPr lang="it-IT" sz="1000" i="1" dirty="0">
                <a:solidFill>
                  <a:schemeClr val="tx1"/>
                </a:solidFill>
              </a:rPr>
              <a:t>S. Giudicetti</a:t>
            </a:r>
          </a:p>
          <a:p>
            <a:endParaRPr lang="it-IT" sz="1000" dirty="0"/>
          </a:p>
        </p:txBody>
      </p:sp>
      <p:cxnSp>
        <p:nvCxnSpPr>
          <p:cNvPr id="146" name="Gerade Verbindung mit Pfeil 177"/>
          <p:cNvCxnSpPr>
            <a:stCxn id="114" idx="2"/>
            <a:endCxn id="143" idx="0"/>
          </p:cNvCxnSpPr>
          <p:nvPr/>
        </p:nvCxnSpPr>
        <p:spPr>
          <a:xfrm>
            <a:off x="8945042" y="7212819"/>
            <a:ext cx="4214" cy="242841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0" name="Rechteck 59"/>
          <p:cNvSpPr/>
          <p:nvPr/>
        </p:nvSpPr>
        <p:spPr>
          <a:xfrm>
            <a:off x="6761975" y="7484933"/>
            <a:ext cx="1483065" cy="73288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000" u="sng" dirty="0">
                <a:solidFill>
                  <a:schemeClr val="tx1"/>
                </a:solidFill>
              </a:rPr>
              <a:t>Impresario Genio Civile</a:t>
            </a:r>
          </a:p>
          <a:p>
            <a:r>
              <a:rPr lang="it-IT" sz="1000" dirty="0">
                <a:solidFill>
                  <a:schemeClr val="tx1"/>
                </a:solidFill>
              </a:rPr>
              <a:t>  …..</a:t>
            </a:r>
          </a:p>
          <a:p>
            <a:endParaRPr lang="it-IT" sz="1000" u="sng" dirty="0">
              <a:solidFill>
                <a:schemeClr val="tx1"/>
              </a:solidFill>
            </a:endParaRPr>
          </a:p>
        </p:txBody>
      </p:sp>
      <p:cxnSp>
        <p:nvCxnSpPr>
          <p:cNvPr id="205" name="Gerade Verbindung mit Pfeil 162"/>
          <p:cNvCxnSpPr>
            <a:cxnSpLocks/>
            <a:stCxn id="136" idx="2"/>
            <a:endCxn id="200" idx="0"/>
          </p:cNvCxnSpPr>
          <p:nvPr/>
        </p:nvCxnSpPr>
        <p:spPr>
          <a:xfrm>
            <a:off x="7501626" y="6289357"/>
            <a:ext cx="1882" cy="1195576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hteck 9"/>
          <p:cNvSpPr/>
          <p:nvPr/>
        </p:nvSpPr>
        <p:spPr>
          <a:xfrm>
            <a:off x="278717" y="1730295"/>
            <a:ext cx="2657482" cy="17765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18A30D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pPr>
              <a:tabLst>
                <a:tab pos="1524000" algn="l"/>
              </a:tabLst>
            </a:pPr>
            <a:r>
              <a:rPr lang="it-CH" sz="1100" dirty="0">
                <a:solidFill>
                  <a:schemeClr val="tx1"/>
                </a:solidFill>
              </a:rPr>
              <a:t>I-AEP-BPS-RSD:	    M. Pirazzi</a:t>
            </a:r>
          </a:p>
          <a:p>
            <a:pPr>
              <a:tabLst>
                <a:tab pos="1678009" algn="l"/>
              </a:tabLst>
            </a:pPr>
            <a:r>
              <a:rPr lang="it-CH" sz="1100" dirty="0">
                <a:solidFill>
                  <a:schemeClr val="tx1"/>
                </a:solidFill>
              </a:rPr>
              <a:t>Acquisti Infrastruttura:	R. D’Onofrio</a:t>
            </a:r>
          </a:p>
          <a:p>
            <a:pPr>
              <a:tabLst>
                <a:tab pos="1678009" algn="l"/>
              </a:tabLst>
            </a:pPr>
            <a:r>
              <a:rPr lang="it-CH" sz="1100" dirty="0">
                <a:solidFill>
                  <a:schemeClr val="tx1"/>
                </a:solidFill>
              </a:rPr>
              <a:t>Diritto e </a:t>
            </a:r>
            <a:r>
              <a:rPr lang="it-CH" sz="1100" dirty="0" err="1">
                <a:solidFill>
                  <a:schemeClr val="tx1"/>
                </a:solidFill>
              </a:rPr>
              <a:t>compliance</a:t>
            </a:r>
            <a:r>
              <a:rPr lang="it-CH" sz="1100" dirty="0">
                <a:solidFill>
                  <a:schemeClr val="tx1"/>
                </a:solidFill>
              </a:rPr>
              <a:t>:	M. Clerc</a:t>
            </a:r>
            <a:br>
              <a:rPr lang="it-CH" sz="1100" dirty="0">
                <a:solidFill>
                  <a:schemeClr val="tx1"/>
                </a:solidFill>
              </a:rPr>
            </a:br>
            <a:r>
              <a:rPr lang="it-CH" sz="1100" dirty="0">
                <a:solidFill>
                  <a:schemeClr val="tx1"/>
                </a:solidFill>
              </a:rPr>
              <a:t>Comunicazione:	…</a:t>
            </a:r>
          </a:p>
          <a:p>
            <a:pPr>
              <a:tabLst>
                <a:tab pos="1678009" algn="l"/>
              </a:tabLst>
            </a:pPr>
            <a:r>
              <a:rPr lang="it-CH" sz="1100" dirty="0">
                <a:solidFill>
                  <a:schemeClr val="tx1"/>
                </a:solidFill>
              </a:rPr>
              <a:t>Diritto immobiliare:	P. Pedroni</a:t>
            </a:r>
          </a:p>
          <a:p>
            <a:pPr>
              <a:tabLst>
                <a:tab pos="1678009" algn="l"/>
              </a:tabLst>
            </a:pPr>
            <a:r>
              <a:rPr lang="de-CH" sz="1100" dirty="0">
                <a:solidFill>
                  <a:schemeClr val="tx1"/>
                </a:solidFill>
              </a:rPr>
              <a:t>Finanze:	M. Malesevic </a:t>
            </a:r>
            <a:r>
              <a:rPr lang="de-CH" sz="1100" dirty="0" err="1">
                <a:solidFill>
                  <a:schemeClr val="tx1"/>
                </a:solidFill>
              </a:rPr>
              <a:t>Intervalli</a:t>
            </a:r>
            <a:r>
              <a:rPr lang="de-CH" sz="1100" dirty="0">
                <a:solidFill>
                  <a:schemeClr val="tx1"/>
                </a:solidFill>
              </a:rPr>
              <a:t>:	M. Schoch</a:t>
            </a:r>
          </a:p>
          <a:p>
            <a:pPr>
              <a:tabLst>
                <a:tab pos="1678009" algn="l"/>
              </a:tabLst>
            </a:pPr>
            <a:r>
              <a:rPr lang="de-CH" sz="1100" dirty="0">
                <a:solidFill>
                  <a:schemeClr val="tx1"/>
                </a:solidFill>
              </a:rPr>
              <a:t>Super User </a:t>
            </a:r>
            <a:r>
              <a:rPr lang="de-CH" sz="1100" dirty="0" err="1">
                <a:solidFill>
                  <a:schemeClr val="tx1"/>
                </a:solidFill>
              </a:rPr>
              <a:t>approvazioni</a:t>
            </a:r>
            <a:r>
              <a:rPr lang="de-CH" sz="1100" dirty="0">
                <a:solidFill>
                  <a:schemeClr val="tx1"/>
                </a:solidFill>
              </a:rPr>
              <a:t>:	…</a:t>
            </a:r>
            <a:endParaRPr lang="it-CH" sz="1100" dirty="0">
              <a:solidFill>
                <a:schemeClr val="tx1"/>
              </a:solidFill>
            </a:endParaRPr>
          </a:p>
        </p:txBody>
      </p:sp>
      <p:sp>
        <p:nvSpPr>
          <p:cNvPr id="60" name="Rechteck 62"/>
          <p:cNvSpPr/>
          <p:nvPr/>
        </p:nvSpPr>
        <p:spPr>
          <a:xfrm>
            <a:off x="286043" y="1142105"/>
            <a:ext cx="2657482" cy="31720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pPr>
              <a:tabLst>
                <a:tab pos="1524000" algn="l"/>
              </a:tabLst>
            </a:pPr>
            <a:r>
              <a:rPr lang="it-IT" sz="1100" dirty="0">
                <a:solidFill>
                  <a:schemeClr val="tx1"/>
                </a:solidFill>
              </a:rPr>
              <a:t>Assistente PO: 	…</a:t>
            </a:r>
          </a:p>
        </p:txBody>
      </p:sp>
      <p:cxnSp>
        <p:nvCxnSpPr>
          <p:cNvPr id="61" name="Gerade Verbindung mit Pfeil 227"/>
          <p:cNvCxnSpPr>
            <a:cxnSpLocks/>
          </p:cNvCxnSpPr>
          <p:nvPr/>
        </p:nvCxnSpPr>
        <p:spPr>
          <a:xfrm flipV="1">
            <a:off x="2936199" y="2630694"/>
            <a:ext cx="2804643" cy="1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Rettangolo 73"/>
          <p:cNvSpPr/>
          <p:nvPr/>
        </p:nvSpPr>
        <p:spPr>
          <a:xfrm>
            <a:off x="274873" y="5747585"/>
            <a:ext cx="1398550" cy="2031156"/>
          </a:xfrm>
          <a:prstGeom prst="rect">
            <a:avLst/>
          </a:prstGeom>
          <a:noFill/>
          <a:ln w="38100">
            <a:solidFill>
              <a:srgbClr val="169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it-CH" sz="2400" b="1" dirty="0"/>
          </a:p>
        </p:txBody>
      </p:sp>
      <p:sp>
        <p:nvSpPr>
          <p:cNvPr id="75" name="Rechteck 31"/>
          <p:cNvSpPr/>
          <p:nvPr/>
        </p:nvSpPr>
        <p:spPr>
          <a:xfrm>
            <a:off x="344115" y="5813724"/>
            <a:ext cx="1246123" cy="414422"/>
          </a:xfrm>
          <a:prstGeom prst="rect">
            <a:avLst/>
          </a:prstGeom>
          <a:solidFill>
            <a:srgbClr val="16960C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bg1"/>
                </a:solidFill>
              </a:rPr>
              <a:t>GENIO CIVILE</a:t>
            </a:r>
          </a:p>
          <a:p>
            <a:pPr algn="ctr"/>
            <a:r>
              <a:rPr lang="it-IT" sz="1000" i="1" dirty="0">
                <a:solidFill>
                  <a:schemeClr val="bg1"/>
                </a:solidFill>
              </a:rPr>
              <a:t>M. Benzoni</a:t>
            </a:r>
          </a:p>
        </p:txBody>
      </p:sp>
      <p:sp>
        <p:nvSpPr>
          <p:cNvPr id="76" name="Rechteck 31"/>
          <p:cNvSpPr/>
          <p:nvPr/>
        </p:nvSpPr>
        <p:spPr>
          <a:xfrm>
            <a:off x="357392" y="6832476"/>
            <a:ext cx="1246124" cy="384151"/>
          </a:xfrm>
          <a:prstGeom prst="rect">
            <a:avLst/>
          </a:prstGeom>
          <a:solidFill>
            <a:srgbClr val="16960C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bg1"/>
                </a:solidFill>
              </a:rPr>
              <a:t>GEOMATICA</a:t>
            </a:r>
          </a:p>
          <a:p>
            <a:pPr algn="ctr"/>
            <a:r>
              <a:rPr lang="it-IT" sz="1000" i="1" dirty="0">
                <a:solidFill>
                  <a:schemeClr val="bg1"/>
                </a:solidFill>
              </a:rPr>
              <a:t>S. Kovacevic</a:t>
            </a:r>
          </a:p>
        </p:txBody>
      </p:sp>
      <p:sp>
        <p:nvSpPr>
          <p:cNvPr id="77" name="Rechteck 31"/>
          <p:cNvSpPr/>
          <p:nvPr/>
        </p:nvSpPr>
        <p:spPr>
          <a:xfrm>
            <a:off x="357392" y="7279328"/>
            <a:ext cx="1246123" cy="399636"/>
          </a:xfrm>
          <a:prstGeom prst="rect">
            <a:avLst/>
          </a:prstGeom>
          <a:solidFill>
            <a:srgbClr val="16960C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bg1"/>
                </a:solidFill>
              </a:rPr>
              <a:t>ARCHITETTURA</a:t>
            </a:r>
          </a:p>
          <a:p>
            <a:pPr algn="ctr"/>
            <a:r>
              <a:rPr lang="it-IT" sz="1000" i="1" dirty="0">
                <a:solidFill>
                  <a:schemeClr val="bg1"/>
                </a:solidFill>
              </a:rPr>
              <a:t>A. Florian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62991" y="5598849"/>
            <a:ext cx="752512" cy="106724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it-CH" sz="800" b="1" dirty="0">
                <a:latin typeface="Arial" pitchFamily="34" charset="0"/>
                <a:cs typeface="Arial" pitchFamily="34" charset="0"/>
              </a:rPr>
              <a:t>Servizi FFS</a:t>
            </a:r>
          </a:p>
        </p:txBody>
      </p:sp>
      <p:sp>
        <p:nvSpPr>
          <p:cNvPr id="70" name="Rechteck 31"/>
          <p:cNvSpPr/>
          <p:nvPr/>
        </p:nvSpPr>
        <p:spPr>
          <a:xfrm>
            <a:off x="1905782" y="5813724"/>
            <a:ext cx="1297806" cy="41442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tx1"/>
                </a:solidFill>
              </a:rPr>
              <a:t>GENIO CIVILE</a:t>
            </a:r>
          </a:p>
          <a:p>
            <a:pPr algn="ctr"/>
            <a:r>
              <a:rPr lang="it-IT" sz="1000" i="1" dirty="0">
                <a:solidFill>
                  <a:srgbClr val="7030A0"/>
                </a:solidFill>
              </a:rPr>
              <a:t>Nome Cognome</a:t>
            </a:r>
          </a:p>
        </p:txBody>
      </p:sp>
      <p:sp>
        <p:nvSpPr>
          <p:cNvPr id="80" name="Rettangolo 79"/>
          <p:cNvSpPr/>
          <p:nvPr/>
        </p:nvSpPr>
        <p:spPr>
          <a:xfrm>
            <a:off x="4987510" y="5760863"/>
            <a:ext cx="1501419" cy="2602552"/>
          </a:xfrm>
          <a:prstGeom prst="rect">
            <a:avLst/>
          </a:prstGeom>
          <a:noFill/>
          <a:ln w="38100">
            <a:solidFill>
              <a:srgbClr val="169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it-CH" sz="2400" b="1" dirty="0"/>
          </a:p>
        </p:txBody>
      </p:sp>
      <p:sp>
        <p:nvSpPr>
          <p:cNvPr id="82" name="Rechteck 15"/>
          <p:cNvSpPr/>
          <p:nvPr/>
        </p:nvSpPr>
        <p:spPr>
          <a:xfrm>
            <a:off x="5077757" y="7561417"/>
            <a:ext cx="1315621" cy="72376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14830B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34358" tIns="34358" rIns="34358" bIns="34358" rtlCol="0" anchor="t" anchorCtr="0">
            <a:normAutofit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ELA / TC </a:t>
            </a:r>
            <a:endParaRPr lang="it-IT" sz="1000" dirty="0">
              <a:solidFill>
                <a:schemeClr val="tx1"/>
              </a:solidFill>
            </a:endParaRPr>
          </a:p>
          <a:p>
            <a:pPr>
              <a:tabLst>
                <a:tab pos="542925" algn="l"/>
              </a:tabLst>
            </a:pPr>
            <a:r>
              <a:rPr lang="it-IT" sz="1000" dirty="0">
                <a:solidFill>
                  <a:schemeClr val="tx1"/>
                </a:solidFill>
              </a:rPr>
              <a:t>TC:  </a:t>
            </a:r>
            <a:r>
              <a:rPr lang="it-IT" sz="1000" i="1" dirty="0">
                <a:solidFill>
                  <a:schemeClr val="tx1"/>
                </a:solidFill>
              </a:rPr>
              <a:t>N. Fraschina</a:t>
            </a:r>
          </a:p>
          <a:p>
            <a:pPr>
              <a:tabLst>
                <a:tab pos="542925" algn="l"/>
              </a:tabLst>
            </a:pPr>
            <a:r>
              <a:rPr lang="it-IT" sz="1000" dirty="0">
                <a:solidFill>
                  <a:schemeClr val="tx1"/>
                </a:solidFill>
              </a:rPr>
              <a:t>ELA: </a:t>
            </a:r>
            <a:r>
              <a:rPr lang="it-IT" sz="1000" i="1" dirty="0">
                <a:solidFill>
                  <a:schemeClr val="tx1"/>
                </a:solidFill>
              </a:rPr>
              <a:t>S. </a:t>
            </a:r>
            <a:r>
              <a:rPr lang="it-IT" sz="1000" i="1" dirty="0" err="1">
                <a:solidFill>
                  <a:schemeClr val="tx1"/>
                </a:solidFill>
              </a:rPr>
              <a:t>Giudicetti</a:t>
            </a:r>
            <a:endParaRPr lang="it-IT" sz="1000" i="1" dirty="0">
              <a:solidFill>
                <a:schemeClr val="tx1"/>
              </a:solidFill>
            </a:endParaRPr>
          </a:p>
          <a:p>
            <a:endParaRPr lang="it-IT" sz="800" dirty="0"/>
          </a:p>
        </p:txBody>
      </p:sp>
      <p:sp>
        <p:nvSpPr>
          <p:cNvPr id="83" name="CasellaDiTesto 82"/>
          <p:cNvSpPr txBox="1"/>
          <p:nvPr/>
        </p:nvSpPr>
        <p:spPr>
          <a:xfrm>
            <a:off x="5858485" y="5593557"/>
            <a:ext cx="623061" cy="110664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it-CH" sz="800" b="1" dirty="0">
                <a:latin typeface="Arial" pitchFamily="34" charset="0"/>
                <a:cs typeface="Arial" pitchFamily="34" charset="0"/>
              </a:rPr>
              <a:t>Servizi FFS</a:t>
            </a:r>
          </a:p>
        </p:txBody>
      </p:sp>
      <p:sp>
        <p:nvSpPr>
          <p:cNvPr id="94" name="CasellaDiTesto 93"/>
          <p:cNvSpPr txBox="1"/>
          <p:nvPr/>
        </p:nvSpPr>
        <p:spPr>
          <a:xfrm>
            <a:off x="2450425" y="7846592"/>
            <a:ext cx="841899" cy="110666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it-CH" sz="800" b="1" i="1" dirty="0">
                <a:solidFill>
                  <a:srgbClr val="009AD0"/>
                </a:solidFill>
                <a:latin typeface="Arial" pitchFamily="34" charset="0"/>
                <a:cs typeface="Arial" pitchFamily="34" charset="0"/>
              </a:rPr>
              <a:t>Progettazione</a:t>
            </a:r>
          </a:p>
        </p:txBody>
      </p:sp>
      <p:sp>
        <p:nvSpPr>
          <p:cNvPr id="95" name="CasellaDiTesto 94"/>
          <p:cNvSpPr txBox="1"/>
          <p:nvPr/>
        </p:nvSpPr>
        <p:spPr>
          <a:xfrm>
            <a:off x="266582" y="7850586"/>
            <a:ext cx="841899" cy="110666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it-CH" sz="800" b="1" i="1" dirty="0">
                <a:solidFill>
                  <a:srgbClr val="14830B"/>
                </a:solidFill>
                <a:latin typeface="Arial" pitchFamily="34" charset="0"/>
                <a:cs typeface="Arial" pitchFamily="34" charset="0"/>
              </a:rPr>
              <a:t>Controllo</a:t>
            </a:r>
          </a:p>
        </p:txBody>
      </p:sp>
      <p:sp>
        <p:nvSpPr>
          <p:cNvPr id="96" name="CasellaDiTesto 95"/>
          <p:cNvSpPr txBox="1"/>
          <p:nvPr/>
        </p:nvSpPr>
        <p:spPr>
          <a:xfrm>
            <a:off x="4950033" y="8401830"/>
            <a:ext cx="1759671" cy="117453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it-CH" sz="800" b="1" i="1" dirty="0">
                <a:solidFill>
                  <a:srgbClr val="14830B"/>
                </a:solidFill>
                <a:latin typeface="Arial" pitchFamily="34" charset="0"/>
                <a:cs typeface="Arial" pitchFamily="34" charset="0"/>
              </a:rPr>
              <a:t>Progettazione</a:t>
            </a:r>
            <a:r>
              <a:rPr lang="it-CH" sz="700" b="1" i="1" dirty="0">
                <a:solidFill>
                  <a:srgbClr val="14830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CH" sz="800" b="1" i="1" dirty="0">
                <a:solidFill>
                  <a:srgbClr val="14830B"/>
                </a:solidFill>
                <a:latin typeface="Arial" pitchFamily="34" charset="0"/>
                <a:cs typeface="Arial" pitchFamily="34" charset="0"/>
              </a:rPr>
              <a:t>e Controllo</a:t>
            </a:r>
          </a:p>
        </p:txBody>
      </p:sp>
      <p:sp>
        <p:nvSpPr>
          <p:cNvPr id="97" name="Rechteck 31"/>
          <p:cNvSpPr/>
          <p:nvPr/>
        </p:nvSpPr>
        <p:spPr>
          <a:xfrm>
            <a:off x="2563352" y="4524640"/>
            <a:ext cx="1531896" cy="54250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tx1"/>
                </a:solidFill>
              </a:rPr>
              <a:t>DIRETTORE</a:t>
            </a:r>
          </a:p>
          <a:p>
            <a:pPr algn="ctr"/>
            <a:r>
              <a:rPr lang="it-IT" sz="1000" dirty="0">
                <a:solidFill>
                  <a:schemeClr val="tx1"/>
                </a:solidFill>
              </a:rPr>
              <a:t>GENERALE</a:t>
            </a:r>
          </a:p>
          <a:p>
            <a:pPr algn="ctr"/>
            <a:r>
              <a:rPr lang="it-IT" sz="1000" i="1" dirty="0">
                <a:solidFill>
                  <a:srgbClr val="7030A0"/>
                </a:solidFill>
              </a:rPr>
              <a:t>Nome Cognome</a:t>
            </a:r>
          </a:p>
        </p:txBody>
      </p:sp>
      <p:cxnSp>
        <p:nvCxnSpPr>
          <p:cNvPr id="98" name="Gerade Verbindung mit Pfeil 197"/>
          <p:cNvCxnSpPr>
            <a:cxnSpLocks/>
            <a:endCxn id="97" idx="0"/>
          </p:cNvCxnSpPr>
          <p:nvPr/>
        </p:nvCxnSpPr>
        <p:spPr>
          <a:xfrm>
            <a:off x="3329300" y="3643795"/>
            <a:ext cx="0" cy="880845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Connettore 1 98"/>
          <p:cNvCxnSpPr/>
          <p:nvPr/>
        </p:nvCxnSpPr>
        <p:spPr>
          <a:xfrm flipH="1">
            <a:off x="1098768" y="4373420"/>
            <a:ext cx="2022" cy="137416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ttore 1 19"/>
          <p:cNvCxnSpPr>
            <a:stCxn id="77" idx="3"/>
            <a:endCxn id="103" idx="1"/>
          </p:cNvCxnSpPr>
          <p:nvPr/>
        </p:nvCxnSpPr>
        <p:spPr>
          <a:xfrm flipV="1">
            <a:off x="1603515" y="7475276"/>
            <a:ext cx="305337" cy="38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ttore 1 115"/>
          <p:cNvCxnSpPr>
            <a:stCxn id="76" idx="3"/>
            <a:endCxn id="102" idx="1"/>
          </p:cNvCxnSpPr>
          <p:nvPr/>
        </p:nvCxnSpPr>
        <p:spPr>
          <a:xfrm flipV="1">
            <a:off x="1603516" y="7024242"/>
            <a:ext cx="305336" cy="31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nettore 1 118"/>
          <p:cNvCxnSpPr>
            <a:cxnSpLocks/>
            <a:endCxn id="80" idx="0"/>
          </p:cNvCxnSpPr>
          <p:nvPr/>
        </p:nvCxnSpPr>
        <p:spPr>
          <a:xfrm>
            <a:off x="5733421" y="4368475"/>
            <a:ext cx="4799" cy="1392388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Gerade Verbindung mit Pfeil 180"/>
          <p:cNvCxnSpPr>
            <a:cxnSpLocks/>
          </p:cNvCxnSpPr>
          <p:nvPr/>
        </p:nvCxnSpPr>
        <p:spPr>
          <a:xfrm>
            <a:off x="1108481" y="4373420"/>
            <a:ext cx="4632265" cy="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" name="Gruppo 16"/>
          <p:cNvGrpSpPr/>
          <p:nvPr/>
        </p:nvGrpSpPr>
        <p:grpSpPr>
          <a:xfrm>
            <a:off x="9804371" y="5717254"/>
            <a:ext cx="1214723" cy="2141323"/>
            <a:chOff x="9214889" y="5899637"/>
            <a:chExt cx="1214723" cy="2141323"/>
          </a:xfrm>
        </p:grpSpPr>
        <p:sp>
          <p:nvSpPr>
            <p:cNvPr id="88" name="Rechteck 26"/>
            <p:cNvSpPr/>
            <p:nvPr/>
          </p:nvSpPr>
          <p:spPr>
            <a:xfrm>
              <a:off x="9286900" y="5965964"/>
              <a:ext cx="1077972" cy="626764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48107" tIns="48107" rIns="48107" bIns="48107" rtlCol="0" anchor="ctr" anchorCtr="0">
              <a:noAutofit/>
            </a:bodyPr>
            <a:lstStyle/>
            <a:p>
              <a:r>
                <a:rPr lang="it-IT" sz="1000" dirty="0"/>
                <a:t>AV IH (APL)</a:t>
              </a:r>
            </a:p>
            <a:p>
              <a:r>
                <a:rPr lang="it-IT" sz="1000" i="1" dirty="0"/>
                <a:t>M. Villa</a:t>
              </a:r>
            </a:p>
          </p:txBody>
        </p:sp>
        <p:sp>
          <p:nvSpPr>
            <p:cNvPr id="90" name="Rechteck 29"/>
            <p:cNvSpPr/>
            <p:nvPr/>
          </p:nvSpPr>
          <p:spPr>
            <a:xfrm>
              <a:off x="9283267" y="6624656"/>
              <a:ext cx="1077973" cy="284809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48107" tIns="48107" rIns="48107" bIns="48107" rtlCol="0" anchor="ctr" anchorCtr="0">
              <a:noAutofit/>
            </a:bodyPr>
            <a:lstStyle/>
            <a:p>
              <a:r>
                <a:rPr lang="it-IT" sz="1000" dirty="0"/>
                <a:t>IH-FB: ….</a:t>
              </a:r>
            </a:p>
          </p:txBody>
        </p:sp>
        <p:sp>
          <p:nvSpPr>
            <p:cNvPr id="91" name="Rechteck 30"/>
            <p:cNvSpPr/>
            <p:nvPr/>
          </p:nvSpPr>
          <p:spPr>
            <a:xfrm>
              <a:off x="9283268" y="6956944"/>
              <a:ext cx="1077972" cy="291928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48107" tIns="48107" rIns="48107" bIns="48107" rtlCol="0" anchor="ctr" anchorCtr="0">
              <a:noAutofit/>
            </a:bodyPr>
            <a:lstStyle/>
            <a:p>
              <a:r>
                <a:rPr lang="it-IT" sz="1000" dirty="0"/>
                <a:t>IH-FL: ….</a:t>
              </a:r>
            </a:p>
          </p:txBody>
        </p:sp>
        <p:sp>
          <p:nvSpPr>
            <p:cNvPr id="92" name="Rechteck 31"/>
            <p:cNvSpPr/>
            <p:nvPr/>
          </p:nvSpPr>
          <p:spPr>
            <a:xfrm>
              <a:off x="9283265" y="7307791"/>
              <a:ext cx="1077975" cy="302400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48107" tIns="48107" rIns="48107" bIns="48107" rtlCol="0" anchor="ctr" anchorCtr="0">
              <a:noAutofit/>
            </a:bodyPr>
            <a:lstStyle/>
            <a:p>
              <a:r>
                <a:rPr lang="it-IT" sz="1000" dirty="0"/>
                <a:t>IH-K: ….</a:t>
              </a:r>
            </a:p>
          </p:txBody>
        </p:sp>
        <p:sp>
          <p:nvSpPr>
            <p:cNvPr id="93" name="Rechteck 32"/>
            <p:cNvSpPr/>
            <p:nvPr/>
          </p:nvSpPr>
          <p:spPr>
            <a:xfrm>
              <a:off x="9283262" y="7652105"/>
              <a:ext cx="1077978" cy="327656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48107" tIns="48107" rIns="48107" bIns="48107" rtlCol="0" anchor="ctr" anchorCtr="0">
              <a:noAutofit/>
            </a:bodyPr>
            <a:lstStyle/>
            <a:p>
              <a:r>
                <a:rPr lang="it-IT" sz="1000" dirty="0"/>
                <a:t>IH-SAZ: ….</a:t>
              </a:r>
            </a:p>
          </p:txBody>
        </p:sp>
        <p:sp>
          <p:nvSpPr>
            <p:cNvPr id="100" name="Rettangolo 99"/>
            <p:cNvSpPr/>
            <p:nvPr/>
          </p:nvSpPr>
          <p:spPr>
            <a:xfrm>
              <a:off x="9214889" y="5899637"/>
              <a:ext cx="1214723" cy="2141323"/>
            </a:xfrm>
            <a:prstGeom prst="rect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/>
            </a:bodyPr>
            <a:lstStyle/>
            <a:p>
              <a:pPr algn="ctr"/>
              <a:endParaRPr lang="it-CH" sz="2400" b="1" dirty="0"/>
            </a:p>
          </p:txBody>
        </p:sp>
      </p:grpSp>
      <p:sp>
        <p:nvSpPr>
          <p:cNvPr id="136" name="Rechteck 31"/>
          <p:cNvSpPr/>
          <p:nvPr/>
        </p:nvSpPr>
        <p:spPr>
          <a:xfrm>
            <a:off x="6860051" y="5691985"/>
            <a:ext cx="1283150" cy="59737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DLL Genio Civile</a:t>
            </a:r>
          </a:p>
          <a:p>
            <a:r>
              <a:rPr lang="it-IT" sz="1000" i="1" dirty="0">
                <a:solidFill>
                  <a:schemeClr val="tx1"/>
                </a:solidFill>
              </a:rPr>
              <a:t>…..</a:t>
            </a:r>
            <a:endParaRPr lang="it-IT" sz="1000" i="1" dirty="0">
              <a:solidFill>
                <a:srgbClr val="7030A0"/>
              </a:solidFill>
            </a:endParaRPr>
          </a:p>
        </p:txBody>
      </p:sp>
      <p:sp>
        <p:nvSpPr>
          <p:cNvPr id="144" name="Freccia in su 143"/>
          <p:cNvSpPr/>
          <p:nvPr/>
        </p:nvSpPr>
        <p:spPr>
          <a:xfrm>
            <a:off x="1533838" y="8216701"/>
            <a:ext cx="542393" cy="778957"/>
          </a:xfrm>
          <a:prstGeom prst="upArrow">
            <a:avLst/>
          </a:prstGeom>
          <a:solidFill>
            <a:srgbClr val="20D412"/>
          </a:solidFill>
          <a:ln w="31750">
            <a:solidFill>
              <a:srgbClr val="14830B"/>
            </a:solidFill>
            <a:headEnd type="none" w="med" len="med"/>
            <a:tailEnd type="none" w="med" len="med"/>
          </a:ln>
        </p:spPr>
        <p:txBody>
          <a:bodyPr wrap="none" lIns="48107" tIns="48107" rIns="48107" bIns="48107" rtlCol="0" anchor="ctr">
            <a:normAutofit/>
          </a:bodyPr>
          <a:lstStyle/>
          <a:p>
            <a:endParaRPr lang="it-CH" sz="9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153" name="Gerade Verbindung mit Pfeil 186"/>
          <p:cNvCxnSpPr>
            <a:cxnSpLocks/>
          </p:cNvCxnSpPr>
          <p:nvPr/>
        </p:nvCxnSpPr>
        <p:spPr>
          <a:xfrm>
            <a:off x="10437156" y="5454375"/>
            <a:ext cx="0" cy="259065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Gerade Verbindung mit Pfeil 186"/>
          <p:cNvCxnSpPr>
            <a:cxnSpLocks/>
          </p:cNvCxnSpPr>
          <p:nvPr/>
        </p:nvCxnSpPr>
        <p:spPr>
          <a:xfrm flipH="1">
            <a:off x="9413207" y="4747609"/>
            <a:ext cx="2687" cy="705767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" name="Rechteck 31"/>
          <p:cNvSpPr/>
          <p:nvPr/>
        </p:nvSpPr>
        <p:spPr>
          <a:xfrm>
            <a:off x="1908852" y="6824424"/>
            <a:ext cx="1297807" cy="399636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tx1"/>
                </a:solidFill>
              </a:rPr>
              <a:t>GEOMATICA</a:t>
            </a:r>
          </a:p>
          <a:p>
            <a:pPr algn="ctr"/>
            <a:r>
              <a:rPr lang="it-IT" sz="1000" i="1" dirty="0">
                <a:solidFill>
                  <a:srgbClr val="7030A0"/>
                </a:solidFill>
              </a:rPr>
              <a:t>Nome Cognome</a:t>
            </a:r>
          </a:p>
        </p:txBody>
      </p:sp>
      <p:sp>
        <p:nvSpPr>
          <p:cNvPr id="103" name="Rechteck 31"/>
          <p:cNvSpPr/>
          <p:nvPr/>
        </p:nvSpPr>
        <p:spPr>
          <a:xfrm>
            <a:off x="1908852" y="7275458"/>
            <a:ext cx="1297807" cy="399636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tx1"/>
                </a:solidFill>
              </a:rPr>
              <a:t>ARCHITETTURA</a:t>
            </a:r>
          </a:p>
          <a:p>
            <a:pPr algn="ctr"/>
            <a:r>
              <a:rPr lang="it-IT" sz="1000" i="1" dirty="0">
                <a:solidFill>
                  <a:srgbClr val="7030A0"/>
                </a:solidFill>
              </a:rPr>
              <a:t>Nome Cognome</a:t>
            </a:r>
          </a:p>
        </p:txBody>
      </p:sp>
      <p:sp>
        <p:nvSpPr>
          <p:cNvPr id="104" name="Rettangolo 103"/>
          <p:cNvSpPr/>
          <p:nvPr/>
        </p:nvSpPr>
        <p:spPr>
          <a:xfrm>
            <a:off x="1825121" y="5747585"/>
            <a:ext cx="1467203" cy="2031156"/>
          </a:xfrm>
          <a:prstGeom prst="rect">
            <a:avLst/>
          </a:prstGeom>
          <a:noFill/>
          <a:ln w="38100">
            <a:solidFill>
              <a:srgbClr val="009A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it-CH" sz="2400" b="1" dirty="0"/>
          </a:p>
        </p:txBody>
      </p:sp>
      <p:sp>
        <p:nvSpPr>
          <p:cNvPr id="118" name="Rechteck 62"/>
          <p:cNvSpPr/>
          <p:nvPr/>
        </p:nvSpPr>
        <p:spPr>
          <a:xfrm>
            <a:off x="11091683" y="1973737"/>
            <a:ext cx="1209600" cy="3528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Autofit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Progettista esterno</a:t>
            </a:r>
          </a:p>
        </p:txBody>
      </p:sp>
      <p:sp>
        <p:nvSpPr>
          <p:cNvPr id="124" name="Rechteck 63"/>
          <p:cNvSpPr/>
          <p:nvPr/>
        </p:nvSpPr>
        <p:spPr>
          <a:xfrm>
            <a:off x="9544009" y="1973737"/>
            <a:ext cx="1209600" cy="352800"/>
          </a:xfrm>
          <a:prstGeom prst="rect">
            <a:avLst/>
          </a:prstGeom>
          <a:solidFill>
            <a:srgbClr val="18A30D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100" dirty="0">
                <a:solidFill>
                  <a:schemeClr val="bg1"/>
                </a:solidFill>
              </a:rPr>
              <a:t>Interno AEP</a:t>
            </a:r>
          </a:p>
        </p:txBody>
      </p:sp>
      <p:sp>
        <p:nvSpPr>
          <p:cNvPr id="127" name="Rechteck 63"/>
          <p:cNvSpPr/>
          <p:nvPr/>
        </p:nvSpPr>
        <p:spPr>
          <a:xfrm>
            <a:off x="9545075" y="1537385"/>
            <a:ext cx="1209600" cy="3528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Interno BSL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136104" y="9099305"/>
            <a:ext cx="8813152" cy="385437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it-CH" sz="900" i="1" dirty="0">
                <a:latin typeface="Arial" pitchFamily="34" charset="0"/>
                <a:cs typeface="Arial" pitchFamily="34" charset="0"/>
              </a:rPr>
              <a:t>Persone Chiave dell’offerente: l'offerente è tenuto ad indicarle compilando unicamente con </a:t>
            </a:r>
            <a:r>
              <a:rPr lang="it-CH" sz="1000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Nome Cognome </a:t>
            </a:r>
            <a:r>
              <a:rPr lang="it-CH" sz="900" i="1" dirty="0">
                <a:latin typeface="Arial" pitchFamily="34" charset="0"/>
                <a:cs typeface="Arial" pitchFamily="34" charset="0"/>
              </a:rPr>
              <a:t>i riquadri competenti al Progettista esterno (cfr. Legenda). </a:t>
            </a:r>
          </a:p>
          <a:p>
            <a:r>
              <a:rPr lang="it-CH" sz="900" i="1" dirty="0">
                <a:latin typeface="Arial" pitchFamily="34" charset="0"/>
                <a:cs typeface="Arial" pitchFamily="34" charset="0"/>
              </a:rPr>
              <a:t>La figura del sostituto non è richiesta dal committente FFS (cfr. doc. B1 cap. 1.2) </a:t>
            </a:r>
          </a:p>
        </p:txBody>
      </p:sp>
      <p:cxnSp>
        <p:nvCxnSpPr>
          <p:cNvPr id="10" name="Connettore a gomito 9">
            <a:extLst>
              <a:ext uri="{FF2B5EF4-FFF2-40B4-BE49-F238E27FC236}">
                <a16:creationId xmlns:a16="http://schemas.microsoft.com/office/drawing/2014/main" id="{B7F79D0B-D0A8-45CC-8F45-FB9379007238}"/>
              </a:ext>
            </a:extLst>
          </p:cNvPr>
          <p:cNvCxnSpPr>
            <a:cxnSpLocks/>
            <a:stCxn id="60" idx="3"/>
          </p:cNvCxnSpPr>
          <p:nvPr/>
        </p:nvCxnSpPr>
        <p:spPr>
          <a:xfrm>
            <a:off x="2943525" y="1300708"/>
            <a:ext cx="2804643" cy="947099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Rechteck 8">
            <a:extLst>
              <a:ext uri="{FF2B5EF4-FFF2-40B4-BE49-F238E27FC236}">
                <a16:creationId xmlns:a16="http://schemas.microsoft.com/office/drawing/2014/main" id="{57698B5A-C82C-4187-A5FF-07EAAF4E4C88}"/>
              </a:ext>
            </a:extLst>
          </p:cNvPr>
          <p:cNvSpPr/>
          <p:nvPr/>
        </p:nvSpPr>
        <p:spPr>
          <a:xfrm>
            <a:off x="4864860" y="350136"/>
            <a:ext cx="1751964" cy="604867"/>
          </a:xfrm>
          <a:prstGeom prst="rect">
            <a:avLst/>
          </a:prstGeom>
          <a:solidFill>
            <a:schemeClr val="accent3"/>
          </a:solidFill>
          <a:ln cmpd="dbl"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 lnSpcReduction="10000"/>
          </a:bodyPr>
          <a:lstStyle/>
          <a:p>
            <a:pPr algn="ctr"/>
            <a:r>
              <a:rPr lang="it-IT" sz="1200" b="1" dirty="0"/>
              <a:t>CAPO PROGETTO GENERALE (CPG)</a:t>
            </a:r>
          </a:p>
          <a:p>
            <a:pPr algn="ctr"/>
            <a:r>
              <a:rPr lang="it-IT" sz="1100" b="1" i="1" dirty="0"/>
              <a:t>F. Rossini</a:t>
            </a:r>
            <a:endParaRPr lang="it-IT" sz="1100" i="1" dirty="0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0F79D0A-462D-47EC-8B0B-EC9FF0C45E31}"/>
              </a:ext>
            </a:extLst>
          </p:cNvPr>
          <p:cNvCxnSpPr>
            <a:cxnSpLocks/>
            <a:stCxn id="73" idx="0"/>
            <a:endCxn id="101" idx="2"/>
          </p:cNvCxnSpPr>
          <p:nvPr/>
        </p:nvCxnSpPr>
        <p:spPr>
          <a:xfrm flipV="1">
            <a:off x="5740842" y="955003"/>
            <a:ext cx="0" cy="3172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ttore a gomito 17">
            <a:extLst>
              <a:ext uri="{FF2B5EF4-FFF2-40B4-BE49-F238E27FC236}">
                <a16:creationId xmlns:a16="http://schemas.microsoft.com/office/drawing/2014/main" id="{A4604754-2AEF-4549-853B-C3F78DDB81A6}"/>
              </a:ext>
            </a:extLst>
          </p:cNvPr>
          <p:cNvCxnSpPr>
            <a:cxnSpLocks/>
            <a:stCxn id="117" idx="2"/>
          </p:cNvCxnSpPr>
          <p:nvPr/>
        </p:nvCxnSpPr>
        <p:spPr>
          <a:xfrm rot="16200000" flipH="1">
            <a:off x="8401358" y="3938346"/>
            <a:ext cx="231389" cy="1792308"/>
          </a:xfrm>
          <a:prstGeom prst="bentConnector2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Rechteck 31">
            <a:extLst>
              <a:ext uri="{FF2B5EF4-FFF2-40B4-BE49-F238E27FC236}">
                <a16:creationId xmlns:a16="http://schemas.microsoft.com/office/drawing/2014/main" id="{ABADE815-B519-49D0-AC2C-ACC2B6048CD1}"/>
              </a:ext>
            </a:extLst>
          </p:cNvPr>
          <p:cNvSpPr/>
          <p:nvPr/>
        </p:nvSpPr>
        <p:spPr>
          <a:xfrm>
            <a:off x="6854950" y="4176304"/>
            <a:ext cx="1531896" cy="54250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tx1"/>
                </a:solidFill>
              </a:rPr>
              <a:t>CAPO PROGETTO</a:t>
            </a:r>
          </a:p>
          <a:p>
            <a:pPr algn="ctr"/>
            <a:r>
              <a:rPr lang="it-IT" sz="1000" dirty="0">
                <a:solidFill>
                  <a:schemeClr val="tx1"/>
                </a:solidFill>
              </a:rPr>
              <a:t>ESECUZIONE</a:t>
            </a:r>
          </a:p>
          <a:p>
            <a:pPr algn="ctr"/>
            <a:r>
              <a:rPr lang="it-IT" sz="1000" i="1" dirty="0">
                <a:solidFill>
                  <a:srgbClr val="7030A0"/>
                </a:solidFill>
              </a:rPr>
              <a:t>Nome Cognome</a:t>
            </a:r>
          </a:p>
        </p:txBody>
      </p:sp>
      <p:cxnSp>
        <p:nvCxnSpPr>
          <p:cNvPr id="131" name="Connettore 1 115">
            <a:extLst>
              <a:ext uri="{FF2B5EF4-FFF2-40B4-BE49-F238E27FC236}">
                <a16:creationId xmlns:a16="http://schemas.microsoft.com/office/drawing/2014/main" id="{F92E6175-EF20-44F0-8955-A2060348CA37}"/>
              </a:ext>
            </a:extLst>
          </p:cNvPr>
          <p:cNvCxnSpPr>
            <a:cxnSpLocks/>
            <a:stCxn id="75" idx="3"/>
            <a:endCxn id="70" idx="1"/>
          </p:cNvCxnSpPr>
          <p:nvPr/>
        </p:nvCxnSpPr>
        <p:spPr>
          <a:xfrm>
            <a:off x="1590238" y="6020935"/>
            <a:ext cx="315544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hteck 13">
            <a:extLst>
              <a:ext uri="{FF2B5EF4-FFF2-40B4-BE49-F238E27FC236}">
                <a16:creationId xmlns:a16="http://schemas.microsoft.com/office/drawing/2014/main" id="{B5BC1AF8-0E8A-45B7-B8F9-B123ED5D87E9}"/>
              </a:ext>
            </a:extLst>
          </p:cNvPr>
          <p:cNvSpPr/>
          <p:nvPr/>
        </p:nvSpPr>
        <p:spPr>
          <a:xfrm>
            <a:off x="3375510" y="5818600"/>
            <a:ext cx="1414959" cy="100117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 lnSpcReduction="10000"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Progettazione esterna</a:t>
            </a:r>
          </a:p>
          <a:p>
            <a:pPr>
              <a:tabLst>
                <a:tab pos="538163" algn="l"/>
              </a:tabLst>
            </a:pPr>
            <a:r>
              <a:rPr lang="it-IT" sz="1000" dirty="0">
                <a:solidFill>
                  <a:schemeClr val="tx1"/>
                </a:solidFill>
              </a:rPr>
              <a:t>KAB:	…</a:t>
            </a:r>
            <a:endParaRPr lang="it-IT" sz="1000" i="1" dirty="0">
              <a:solidFill>
                <a:schemeClr val="tx1"/>
              </a:solidFill>
            </a:endParaRPr>
          </a:p>
          <a:p>
            <a:pPr>
              <a:tabLst>
                <a:tab pos="538163" algn="l"/>
              </a:tabLst>
            </a:pPr>
            <a:r>
              <a:rPr lang="it-IT" sz="1000" dirty="0">
                <a:solidFill>
                  <a:schemeClr val="tx1"/>
                </a:solidFill>
              </a:rPr>
              <a:t>FS / SP:	…</a:t>
            </a:r>
            <a:endParaRPr lang="it-IT" sz="1000" i="1" dirty="0">
              <a:solidFill>
                <a:schemeClr val="tx1"/>
              </a:solidFill>
            </a:endParaRPr>
          </a:p>
          <a:p>
            <a:pPr>
              <a:tabLst>
                <a:tab pos="538163" algn="l"/>
              </a:tabLst>
            </a:pPr>
            <a:r>
              <a:rPr lang="it-IT" sz="1000" dirty="0">
                <a:solidFill>
                  <a:schemeClr val="tx1"/>
                </a:solidFill>
              </a:rPr>
              <a:t>FB:	…</a:t>
            </a:r>
            <a:endParaRPr lang="it-IT" sz="1000" i="1" dirty="0">
              <a:solidFill>
                <a:schemeClr val="tx1"/>
              </a:solidFill>
            </a:endParaRPr>
          </a:p>
          <a:p>
            <a:pPr>
              <a:tabLst>
                <a:tab pos="538163" algn="l"/>
              </a:tabLst>
            </a:pPr>
            <a:r>
              <a:rPr lang="it-IT" sz="1000">
                <a:solidFill>
                  <a:schemeClr val="tx1"/>
                </a:solidFill>
              </a:rPr>
              <a:t>BZT-TA:</a:t>
            </a:r>
            <a:r>
              <a:rPr lang="it-IT" sz="1000" dirty="0">
                <a:solidFill>
                  <a:schemeClr val="tx1"/>
                </a:solidFill>
              </a:rPr>
              <a:t>	…</a:t>
            </a:r>
          </a:p>
          <a:p>
            <a:pPr>
              <a:tabLst>
                <a:tab pos="538163" algn="l"/>
              </a:tabLst>
            </a:pPr>
            <a:r>
              <a:rPr lang="it-IT" sz="1000" dirty="0">
                <a:solidFill>
                  <a:schemeClr val="tx1"/>
                </a:solidFill>
              </a:rPr>
              <a:t>DM: </a:t>
            </a:r>
            <a:r>
              <a:rPr lang="it-IT" sz="1000" i="1" dirty="0">
                <a:solidFill>
                  <a:schemeClr val="tx1"/>
                </a:solidFill>
              </a:rPr>
              <a:t>	….</a:t>
            </a:r>
          </a:p>
          <a:p>
            <a:pPr>
              <a:tabLst>
                <a:tab pos="447675" algn="l"/>
              </a:tabLst>
            </a:pPr>
            <a:endParaRPr lang="it-IT" sz="1000" dirty="0">
              <a:solidFill>
                <a:schemeClr val="tx1"/>
              </a:solidFill>
            </a:endParaRPr>
          </a:p>
        </p:txBody>
      </p:sp>
      <p:cxnSp>
        <p:nvCxnSpPr>
          <p:cNvPr id="194" name="Connettore a gomito 193">
            <a:extLst>
              <a:ext uri="{FF2B5EF4-FFF2-40B4-BE49-F238E27FC236}">
                <a16:creationId xmlns:a16="http://schemas.microsoft.com/office/drawing/2014/main" id="{7D1E44BD-FDD3-4DDE-B7C9-73A7A4C9464A}"/>
              </a:ext>
            </a:extLst>
          </p:cNvPr>
          <p:cNvCxnSpPr>
            <a:cxnSpLocks/>
            <a:stCxn id="97" idx="2"/>
            <a:endCxn id="104" idx="0"/>
          </p:cNvCxnSpPr>
          <p:nvPr/>
        </p:nvCxnSpPr>
        <p:spPr>
          <a:xfrm rot="5400000">
            <a:off x="2603791" y="5022075"/>
            <a:ext cx="680443" cy="770577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" name="Connettore a gomito 205">
            <a:extLst>
              <a:ext uri="{FF2B5EF4-FFF2-40B4-BE49-F238E27FC236}">
                <a16:creationId xmlns:a16="http://schemas.microsoft.com/office/drawing/2014/main" id="{5F8EB4CD-03F1-4A1B-B999-268E48A1F589}"/>
              </a:ext>
            </a:extLst>
          </p:cNvPr>
          <p:cNvCxnSpPr>
            <a:stCxn id="150" idx="0"/>
            <a:endCxn id="97" idx="2"/>
          </p:cNvCxnSpPr>
          <p:nvPr/>
        </p:nvCxnSpPr>
        <p:spPr>
          <a:xfrm rot="16200000" flipV="1">
            <a:off x="3330416" y="5066026"/>
            <a:ext cx="751458" cy="753690"/>
          </a:xfrm>
          <a:prstGeom prst="bentConnector3">
            <a:avLst>
              <a:gd name="adj1" fmla="val 54754"/>
            </a:avLst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1" name="Connettore a gomito 220">
            <a:extLst>
              <a:ext uri="{FF2B5EF4-FFF2-40B4-BE49-F238E27FC236}">
                <a16:creationId xmlns:a16="http://schemas.microsoft.com/office/drawing/2014/main" id="{AB27781A-B7F6-48E0-9DB1-8C3E20A81631}"/>
              </a:ext>
            </a:extLst>
          </p:cNvPr>
          <p:cNvCxnSpPr>
            <a:stCxn id="150" idx="3"/>
            <a:endCxn id="142" idx="1"/>
          </p:cNvCxnSpPr>
          <p:nvPr/>
        </p:nvCxnSpPr>
        <p:spPr>
          <a:xfrm>
            <a:off x="4790469" y="6319186"/>
            <a:ext cx="283501" cy="323302"/>
          </a:xfrm>
          <a:prstGeom prst="bentConnector3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CasellaDiTesto 230">
            <a:extLst>
              <a:ext uri="{FF2B5EF4-FFF2-40B4-BE49-F238E27FC236}">
                <a16:creationId xmlns:a16="http://schemas.microsoft.com/office/drawing/2014/main" id="{37D9080E-2538-4E60-B99B-1C36D630403C}"/>
              </a:ext>
            </a:extLst>
          </p:cNvPr>
          <p:cNvSpPr txBox="1"/>
          <p:nvPr/>
        </p:nvSpPr>
        <p:spPr>
          <a:xfrm>
            <a:off x="1805035" y="5606513"/>
            <a:ext cx="752512" cy="106724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it-CH" sz="800" b="1" dirty="0">
                <a:latin typeface="Arial" pitchFamily="34" charset="0"/>
                <a:cs typeface="Arial" pitchFamily="34" charset="0"/>
              </a:rPr>
              <a:t>Specialisti</a:t>
            </a:r>
          </a:p>
        </p:txBody>
      </p:sp>
      <p:sp>
        <p:nvSpPr>
          <p:cNvPr id="232" name="Rechteck 63">
            <a:extLst>
              <a:ext uri="{FF2B5EF4-FFF2-40B4-BE49-F238E27FC236}">
                <a16:creationId xmlns:a16="http://schemas.microsoft.com/office/drawing/2014/main" id="{9B93189E-FA31-4932-95BE-E80746D434FA}"/>
              </a:ext>
            </a:extLst>
          </p:cNvPr>
          <p:cNvSpPr/>
          <p:nvPr/>
        </p:nvSpPr>
        <p:spPr>
          <a:xfrm>
            <a:off x="7184668" y="426467"/>
            <a:ext cx="1209600" cy="446449"/>
          </a:xfrm>
          <a:prstGeom prst="rect">
            <a:avLst/>
          </a:prstGeom>
          <a:solidFill>
            <a:srgbClr val="18A30D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100" dirty="0">
                <a:solidFill>
                  <a:schemeClr val="bg1"/>
                </a:solidFill>
              </a:rPr>
              <a:t>AMBIENTE</a:t>
            </a:r>
          </a:p>
          <a:p>
            <a:pPr algn="ctr"/>
            <a:r>
              <a:rPr lang="it-IT" sz="1000" i="1" dirty="0">
                <a:solidFill>
                  <a:schemeClr val="bg1"/>
                </a:solidFill>
              </a:rPr>
              <a:t>G. Tognolatti</a:t>
            </a:r>
          </a:p>
        </p:txBody>
      </p:sp>
      <p:sp>
        <p:nvSpPr>
          <p:cNvPr id="235" name="Rechteck 31">
            <a:extLst>
              <a:ext uri="{FF2B5EF4-FFF2-40B4-BE49-F238E27FC236}">
                <a16:creationId xmlns:a16="http://schemas.microsoft.com/office/drawing/2014/main" id="{46EACF2B-1C44-4ED5-BC8C-129B9C618F2B}"/>
              </a:ext>
            </a:extLst>
          </p:cNvPr>
          <p:cNvSpPr/>
          <p:nvPr/>
        </p:nvSpPr>
        <p:spPr>
          <a:xfrm>
            <a:off x="7147893" y="1384936"/>
            <a:ext cx="1283150" cy="50329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u="sng" dirty="0">
                <a:solidFill>
                  <a:schemeClr val="tx1"/>
                </a:solidFill>
              </a:rPr>
              <a:t>AMBIENTE</a:t>
            </a:r>
          </a:p>
          <a:p>
            <a:pPr algn="ctr"/>
            <a:r>
              <a:rPr lang="it-IT" sz="1000" i="1" dirty="0">
                <a:solidFill>
                  <a:schemeClr val="tx1"/>
                </a:solidFill>
              </a:rPr>
              <a:t>…..</a:t>
            </a:r>
            <a:endParaRPr lang="it-IT" sz="1000" i="1" dirty="0">
              <a:solidFill>
                <a:srgbClr val="7030A0"/>
              </a:solidFill>
            </a:endParaRPr>
          </a:p>
        </p:txBody>
      </p:sp>
      <p:cxnSp>
        <p:nvCxnSpPr>
          <p:cNvPr id="242" name="Connettore diritto 241">
            <a:extLst>
              <a:ext uri="{FF2B5EF4-FFF2-40B4-BE49-F238E27FC236}">
                <a16:creationId xmlns:a16="http://schemas.microsoft.com/office/drawing/2014/main" id="{5175835B-A246-4DD9-BFB0-903D8997AB94}"/>
              </a:ext>
            </a:extLst>
          </p:cNvPr>
          <p:cNvCxnSpPr>
            <a:stCxn id="232" idx="2"/>
            <a:endCxn id="235" idx="0"/>
          </p:cNvCxnSpPr>
          <p:nvPr/>
        </p:nvCxnSpPr>
        <p:spPr>
          <a:xfrm>
            <a:off x="7789468" y="872916"/>
            <a:ext cx="0" cy="5120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Connettore diritto 243">
            <a:extLst>
              <a:ext uri="{FF2B5EF4-FFF2-40B4-BE49-F238E27FC236}">
                <a16:creationId xmlns:a16="http://schemas.microsoft.com/office/drawing/2014/main" id="{DC4136F2-8EDD-45FA-93F9-587BF424C935}"/>
              </a:ext>
            </a:extLst>
          </p:cNvPr>
          <p:cNvCxnSpPr>
            <a:stCxn id="232" idx="1"/>
            <a:endCxn id="101" idx="3"/>
          </p:cNvCxnSpPr>
          <p:nvPr/>
        </p:nvCxnSpPr>
        <p:spPr>
          <a:xfrm flipH="1">
            <a:off x="6616824" y="649692"/>
            <a:ext cx="567844" cy="287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6" name="Connettore diritto 245">
            <a:extLst>
              <a:ext uri="{FF2B5EF4-FFF2-40B4-BE49-F238E27FC236}">
                <a16:creationId xmlns:a16="http://schemas.microsoft.com/office/drawing/2014/main" id="{317BE02C-E1CA-42DA-AB40-71589857574C}"/>
              </a:ext>
            </a:extLst>
          </p:cNvPr>
          <p:cNvCxnSpPr>
            <a:cxnSpLocks/>
            <a:stCxn id="235" idx="1"/>
            <a:endCxn id="73" idx="3"/>
          </p:cNvCxnSpPr>
          <p:nvPr/>
        </p:nvCxnSpPr>
        <p:spPr>
          <a:xfrm flipH="1">
            <a:off x="6616824" y="1636583"/>
            <a:ext cx="531069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9" name="Rechteck 61">
            <a:extLst>
              <a:ext uri="{FF2B5EF4-FFF2-40B4-BE49-F238E27FC236}">
                <a16:creationId xmlns:a16="http://schemas.microsoft.com/office/drawing/2014/main" id="{F6FB9FAC-02EC-4AA5-B202-E63FA2CB627C}"/>
              </a:ext>
            </a:extLst>
          </p:cNvPr>
          <p:cNvSpPr/>
          <p:nvPr/>
        </p:nvSpPr>
        <p:spPr>
          <a:xfrm>
            <a:off x="9569162" y="2647077"/>
            <a:ext cx="2740962" cy="352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 fontScale="92500"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Coordinamento e facoltà di impartire istruzioni</a:t>
            </a:r>
          </a:p>
        </p:txBody>
      </p:sp>
      <p:cxnSp>
        <p:nvCxnSpPr>
          <p:cNvPr id="271" name="Connettore diritto 270">
            <a:extLst>
              <a:ext uri="{FF2B5EF4-FFF2-40B4-BE49-F238E27FC236}">
                <a16:creationId xmlns:a16="http://schemas.microsoft.com/office/drawing/2014/main" id="{BDCAD969-C82E-4ADE-99DA-1BA6263406F2}"/>
              </a:ext>
            </a:extLst>
          </p:cNvPr>
          <p:cNvCxnSpPr/>
          <p:nvPr/>
        </p:nvCxnSpPr>
        <p:spPr>
          <a:xfrm>
            <a:off x="9641160" y="2928392"/>
            <a:ext cx="2584866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2" name="Connettore diritto 271">
            <a:extLst>
              <a:ext uri="{FF2B5EF4-FFF2-40B4-BE49-F238E27FC236}">
                <a16:creationId xmlns:a16="http://schemas.microsoft.com/office/drawing/2014/main" id="{E7D2BF28-78D3-4833-A6F9-74A345ED2581}"/>
              </a:ext>
            </a:extLst>
          </p:cNvPr>
          <p:cNvCxnSpPr/>
          <p:nvPr/>
        </p:nvCxnSpPr>
        <p:spPr>
          <a:xfrm>
            <a:off x="9620995" y="2618558"/>
            <a:ext cx="258486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3" name="Rechteck 61">
            <a:extLst>
              <a:ext uri="{FF2B5EF4-FFF2-40B4-BE49-F238E27FC236}">
                <a16:creationId xmlns:a16="http://schemas.microsoft.com/office/drawing/2014/main" id="{F2531037-63DC-4888-8C33-9D9EE66E9884}"/>
              </a:ext>
            </a:extLst>
          </p:cNvPr>
          <p:cNvSpPr/>
          <p:nvPr/>
        </p:nvSpPr>
        <p:spPr>
          <a:xfrm>
            <a:off x="9498153" y="2336953"/>
            <a:ext cx="2740962" cy="352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48107" tIns="48107" rIns="48107" bIns="48107" rtlCol="0" anchor="ctr" anchorCtr="0">
            <a:normAutofit/>
          </a:bodyPr>
          <a:lstStyle/>
          <a:p>
            <a:pPr algn="ctr"/>
            <a:r>
              <a:rPr lang="it-IT" sz="1100" dirty="0">
                <a:solidFill>
                  <a:schemeClr val="tx1"/>
                </a:solidFill>
              </a:rPr>
              <a:t>Legame contrattuale / conduzione</a:t>
            </a:r>
          </a:p>
        </p:txBody>
      </p:sp>
      <p:sp>
        <p:nvSpPr>
          <p:cNvPr id="280" name="Rechteck 31">
            <a:extLst>
              <a:ext uri="{FF2B5EF4-FFF2-40B4-BE49-F238E27FC236}">
                <a16:creationId xmlns:a16="http://schemas.microsoft.com/office/drawing/2014/main" id="{E4EDEE94-E809-4F35-83AA-FAF03CBCA94A}"/>
              </a:ext>
            </a:extLst>
          </p:cNvPr>
          <p:cNvSpPr/>
          <p:nvPr/>
        </p:nvSpPr>
        <p:spPr>
          <a:xfrm>
            <a:off x="11164249" y="4253735"/>
            <a:ext cx="1059085" cy="44888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r>
              <a:rPr lang="it-IT" sz="1000" u="sng" dirty="0">
                <a:solidFill>
                  <a:schemeClr val="tx1"/>
                </a:solidFill>
              </a:rPr>
              <a:t>AAL</a:t>
            </a:r>
          </a:p>
          <a:p>
            <a:r>
              <a:rPr lang="it-IT" sz="1000" i="1" dirty="0">
                <a:solidFill>
                  <a:schemeClr val="tx1"/>
                </a:solidFill>
              </a:rPr>
              <a:t>…..</a:t>
            </a:r>
            <a:endParaRPr lang="it-IT" sz="1000" i="1" dirty="0">
              <a:solidFill>
                <a:srgbClr val="7030A0"/>
              </a:solidFill>
            </a:endParaRPr>
          </a:p>
        </p:txBody>
      </p:sp>
      <p:cxnSp>
        <p:nvCxnSpPr>
          <p:cNvPr id="282" name="Connettore a gomito 281">
            <a:extLst>
              <a:ext uri="{FF2B5EF4-FFF2-40B4-BE49-F238E27FC236}">
                <a16:creationId xmlns:a16="http://schemas.microsoft.com/office/drawing/2014/main" id="{4FD2C8D2-427E-4850-898A-2F4C4B88CF22}"/>
              </a:ext>
            </a:extLst>
          </p:cNvPr>
          <p:cNvCxnSpPr>
            <a:cxnSpLocks/>
            <a:stCxn id="280" idx="1"/>
          </p:cNvCxnSpPr>
          <p:nvPr/>
        </p:nvCxnSpPr>
        <p:spPr>
          <a:xfrm rot="10800000" flipV="1">
            <a:off x="9413207" y="4478179"/>
            <a:ext cx="1751042" cy="472016"/>
          </a:xfrm>
          <a:prstGeom prst="bentConnector3">
            <a:avLst>
              <a:gd name="adj1" fmla="val 41297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hteck 31">
            <a:extLst>
              <a:ext uri="{FF2B5EF4-FFF2-40B4-BE49-F238E27FC236}">
                <a16:creationId xmlns:a16="http://schemas.microsoft.com/office/drawing/2014/main" id="{E322908A-6C11-434B-B641-BD20464C8851}"/>
              </a:ext>
            </a:extLst>
          </p:cNvPr>
          <p:cNvSpPr/>
          <p:nvPr/>
        </p:nvSpPr>
        <p:spPr>
          <a:xfrm>
            <a:off x="1905782" y="6355331"/>
            <a:ext cx="1297806" cy="41442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4358" tIns="34358" rIns="34358" bIns="34358" rtlCol="0" anchor="ctr" anchorCtr="0">
            <a:noAutofit/>
          </a:bodyPr>
          <a:lstStyle/>
          <a:p>
            <a:pPr algn="ctr"/>
            <a:r>
              <a:rPr lang="it-IT" sz="1000" dirty="0">
                <a:solidFill>
                  <a:schemeClr val="tx1"/>
                </a:solidFill>
              </a:rPr>
              <a:t>GEOLOGIA</a:t>
            </a:r>
          </a:p>
          <a:p>
            <a:pPr algn="ctr"/>
            <a:r>
              <a:rPr lang="it-IT" sz="1000" i="1" dirty="0">
                <a:solidFill>
                  <a:srgbClr val="7030A0"/>
                </a:solidFill>
              </a:rPr>
              <a:t>Nome Cognome</a:t>
            </a:r>
          </a:p>
        </p:txBody>
      </p:sp>
      <p:sp>
        <p:nvSpPr>
          <p:cNvPr id="130" name="Freccia in su 129">
            <a:extLst>
              <a:ext uri="{FF2B5EF4-FFF2-40B4-BE49-F238E27FC236}">
                <a16:creationId xmlns:a16="http://schemas.microsoft.com/office/drawing/2014/main" id="{5F079ED6-004F-4CE1-B04C-E9ED9E9794B6}"/>
              </a:ext>
            </a:extLst>
          </p:cNvPr>
          <p:cNvSpPr/>
          <p:nvPr/>
        </p:nvSpPr>
        <p:spPr>
          <a:xfrm>
            <a:off x="10159074" y="8210133"/>
            <a:ext cx="542393" cy="778957"/>
          </a:xfrm>
          <a:prstGeom prst="upArrow">
            <a:avLst/>
          </a:prstGeom>
          <a:solidFill>
            <a:srgbClr val="20D412"/>
          </a:solidFill>
          <a:ln w="31750">
            <a:solidFill>
              <a:srgbClr val="14830B"/>
            </a:solidFill>
            <a:headEnd type="none" w="med" len="med"/>
            <a:tailEnd type="none" w="med" len="med"/>
          </a:ln>
        </p:spPr>
        <p:txBody>
          <a:bodyPr wrap="none" lIns="48107" tIns="48107" rIns="48107" bIns="48107" rtlCol="0" anchor="ctr">
            <a:normAutofit/>
          </a:bodyPr>
          <a:lstStyle/>
          <a:p>
            <a:endParaRPr lang="it-CH" sz="9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47" name="Textfeld 34"/>
          <p:cNvSpPr txBox="1"/>
          <p:nvPr/>
        </p:nvSpPr>
        <p:spPr>
          <a:xfrm>
            <a:off x="1673422" y="8631854"/>
            <a:ext cx="8900781" cy="368656"/>
          </a:xfrm>
          <a:prstGeom prst="rect">
            <a:avLst/>
          </a:prstGeom>
          <a:solidFill>
            <a:srgbClr val="20D412"/>
          </a:solidFill>
          <a:ln w="31750">
            <a:solidFill>
              <a:srgbClr val="14830B"/>
            </a:solidFill>
            <a:headEnd type="none" w="med" len="med"/>
            <a:tailEnd type="none" w="med" len="med"/>
          </a:ln>
        </p:spPr>
        <p:txBody>
          <a:bodyPr wrap="none" lIns="48107" tIns="48107" rIns="48107" bIns="48107" rtlCol="0" anchor="ctr">
            <a:normAutofit lnSpcReduction="10000"/>
          </a:bodyPr>
          <a:lstStyle/>
          <a:p>
            <a:r>
              <a:rPr lang="it-IT" sz="900" i="1" dirty="0">
                <a:latin typeface="Arial"/>
                <a:cs typeface="Arial"/>
              </a:rPr>
              <a:t>Direzione tecnica dei lavori  (DTL– FBL)                                                                       </a:t>
            </a:r>
          </a:p>
          <a:p>
            <a:r>
              <a:rPr lang="it-IT" sz="900" i="1" dirty="0">
                <a:latin typeface="Arial"/>
                <a:cs typeface="Arial"/>
              </a:rPr>
              <a:t>(FB P. Kenklies, FS  M. Gaia,  KAB A. Cioccari, GC M. Benzoni e specialista, Arch. A. Florian e specialista</a:t>
            </a:r>
            <a:r>
              <a:rPr lang="it-IT" sz="900" i="1" dirty="0">
                <a:cs typeface="Arial"/>
              </a:rPr>
              <a:t>, BZT-TA R. Voltarel, </a:t>
            </a:r>
            <a:r>
              <a:rPr lang="it-IT" sz="900" i="1" dirty="0">
                <a:latin typeface="Arial"/>
                <a:cs typeface="Arial"/>
              </a:rPr>
              <a:t>SAZ M. Decristophoris, GEO S. Kovacevic</a:t>
            </a:r>
          </a:p>
        </p:txBody>
      </p: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A8838C0D-F83D-492F-A686-C7F5C082909A}"/>
              </a:ext>
            </a:extLst>
          </p:cNvPr>
          <p:cNvCxnSpPr>
            <a:cxnSpLocks/>
            <a:stCxn id="122" idx="0"/>
            <a:endCxn id="70" idx="2"/>
          </p:cNvCxnSpPr>
          <p:nvPr/>
        </p:nvCxnSpPr>
        <p:spPr>
          <a:xfrm flipV="1">
            <a:off x="2554685" y="6228146"/>
            <a:ext cx="0" cy="12718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190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RSINFO" val="SBB1001"/>
</p:tagLst>
</file>

<file path=ppt/theme/theme1.xml><?xml version="1.0" encoding="utf-8"?>
<a:theme xmlns:a="http://schemas.openxmlformats.org/drawingml/2006/main" name="SBB_D43_20120330(1)">
  <a:themeElements>
    <a:clrScheme name="Custom 1">
      <a:dk1>
        <a:sysClr val="windowText" lastClr="000000"/>
      </a:dk1>
      <a:lt1>
        <a:sysClr val="window" lastClr="FFFFFF"/>
      </a:lt1>
      <a:dk2>
        <a:srgbClr val="B7B7B7"/>
      </a:dk2>
      <a:lt2>
        <a:srgbClr val="4C4C4C"/>
      </a:lt2>
      <a:accent1>
        <a:srgbClr val="ABADCB"/>
      </a:accent1>
      <a:accent2>
        <a:srgbClr val="6C6FA4"/>
      </a:accent2>
      <a:accent3>
        <a:srgbClr val="2D327D"/>
      </a:accent3>
      <a:accent4>
        <a:srgbClr val="FF9999"/>
      </a:accent4>
      <a:accent5>
        <a:srgbClr val="FF4C4C"/>
      </a:accent5>
      <a:accent6>
        <a:srgbClr val="EB0000"/>
      </a:accent6>
      <a:hlink>
        <a:srgbClr val="2D327D"/>
      </a:hlink>
      <a:folHlink>
        <a:srgbClr val="D5D6E5"/>
      </a:folHlink>
    </a:clrScheme>
    <a:fontScheme name="SB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wrap="square" lIns="36000" tIns="36000" rIns="36000" bIns="36000" rtlCol="0" anchor="t" anchorCtr="0">
        <a:normAutofit/>
      </a:bodyPr>
      <a:lstStyle>
        <a:defPPr algn="ctr">
          <a:defRPr sz="2400"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rgbClr val="B7B7B7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36000" rIns="36000" bIns="36000" rtlCol="0">
        <a:normAutofit/>
      </a:bodyPr>
      <a:lstStyle>
        <a:defPPr>
          <a:defRPr sz="20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SBB">
        <a:dk1>
          <a:sysClr val="windowText" lastClr="000000"/>
        </a:dk1>
        <a:lt1>
          <a:sysClr val="window" lastClr="FFFFFF"/>
        </a:lt1>
        <a:dk2>
          <a:srgbClr val="B7B7B7"/>
        </a:dk2>
        <a:lt2>
          <a:srgbClr val="4C4C4C"/>
        </a:lt2>
        <a:accent1>
          <a:srgbClr val="ABADCB"/>
        </a:accent1>
        <a:accent2>
          <a:srgbClr val="6C6FA4"/>
        </a:accent2>
        <a:accent3>
          <a:srgbClr val="2D327D"/>
        </a:accent3>
        <a:accent4>
          <a:srgbClr val="FF9999"/>
        </a:accent4>
        <a:accent5>
          <a:srgbClr val="FF4C4C"/>
        </a:accent5>
        <a:accent6>
          <a:srgbClr val="EB0000"/>
        </a:accent6>
        <a:hlink>
          <a:srgbClr val="2D327D"/>
        </a:hlink>
        <a:folHlink>
          <a:srgbClr val="D5D6E5"/>
        </a:folHlink>
      </a:clrScheme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14.xml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85A0551AFE3B946A1A7D151E1735839" ma:contentTypeVersion="1" ma:contentTypeDescription="Creare un nuovo documento." ma:contentTypeScope="" ma:versionID="dea8056207c9b5fef5bdca6d01ba5101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71fb4575366ccd611dccb00e9b04282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Data inizio pianificazion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Data fine pianificazion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6F327D-08B2-45BE-80AB-0C80A83C3AB8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720393-3078-420D-A3A9-233D030502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676779-AF21-4D47-9EFF-938365A107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310</Words>
  <Application>Microsoft Office PowerPoint</Application>
  <PresentationFormat>Formato A3 (297x420 mm)</PresentationFormat>
  <Paragraphs>109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Symbol</vt:lpstr>
      <vt:lpstr>Wingdings 3</vt:lpstr>
      <vt:lpstr>SBB_D43_20120330(1)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Vorlage_SBB</dc:title>
  <dc:creator>Kommunikation &amp; Public Affairs</dc:creator>
  <cp:lastModifiedBy>Benzoni Matteo (I-AEP-PJM-RSD-T2)</cp:lastModifiedBy>
  <cp:revision>251</cp:revision>
  <cp:lastPrinted>2015-09-10T06:28:30Z</cp:lastPrinted>
  <dcterms:created xsi:type="dcterms:W3CDTF">2012-03-30T07:59:59Z</dcterms:created>
  <dcterms:modified xsi:type="dcterms:W3CDTF">2020-02-06T12:51:56Z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1894594617</vt:i4>
  </property>
  <property fmtid="{D5CDD505-2E9C-101B-9397-08002B2CF9AE}" pid="3" name="_NewReviewCycle">
    <vt:lpwstr/>
  </property>
  <property fmtid="{D5CDD505-2E9C-101B-9397-08002B2CF9AE}" pid="4" name="_EmailSubject">
    <vt:lpwstr>Organigramma di progetto</vt:lpwstr>
  </property>
  <property fmtid="{D5CDD505-2E9C-101B-9397-08002B2CF9AE}" pid="5" name="_AuthorEmail">
    <vt:lpwstr>mattia.pace@sbb.ch</vt:lpwstr>
  </property>
  <property fmtid="{D5CDD505-2E9C-101B-9397-08002B2CF9AE}" pid="6" name="_AuthorEmailDisplayName">
    <vt:lpwstr>Pace Mattia (I-PJ-PONS-RPZ-T1)</vt:lpwstr>
  </property>
  <property fmtid="{D5CDD505-2E9C-101B-9397-08002B2CF9AE}" pid="7" name="ContentTypeId">
    <vt:lpwstr>0x010100C85A0551AFE3B946A1A7D151E1735839</vt:lpwstr>
  </property>
  <property fmtid="{D5CDD505-2E9C-101B-9397-08002B2CF9AE}" pid="8" name="_PreviousAdHocReviewCycleID">
    <vt:i4>102667193</vt:i4>
  </property>
  <property fmtid="{D5CDD505-2E9C-101B-9397-08002B2CF9AE}" pid="9" name="TmpVertraulichkeit">
    <vt:lpwstr/>
  </property>
  <property fmtid="{D5CDD505-2E9C-101B-9397-08002B2CF9AE}" pid="10" name="TmpStatus">
    <vt:lpwstr/>
  </property>
</Properties>
</file>